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2026-05-13T20:46:04Z</dcterms:created>
  <dcterms:modified xsi:type="dcterms:W3CDTF">2026-05-13T20:46:04Z</dcterms:modified>
</cp:coreProperties>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presProps.xml><?xml version="1.0" encoding="utf-8"?>
<p:presentationPr xmlns:a="http://schemas.openxmlformats.org/drawingml/2006/main" xmlns:r="http://schemas.openxmlformats.org/officeDocument/2006/relationships" xmlns:p="http://schemas.openxmlformats.org/presentationml/2006/main"/>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9144000" cy="5143500"/>
  <p:notesSz cx="5143500" cy="9144000"/>
  <p:embeddedFontLst>
    <p:embeddedFont>
      <p:font typeface="Outfit"/>
      <p:regular r:id="rId17"/>
    </p:embeddedFont>
    <p:embeddedFont>
      <p:font typeface="Outfit"/>
      <p:regular r:id="rId18"/>
    </p:embeddedFont>
    <p:embeddedFont>
      <p:font typeface="Bitter"/>
      <p:regular r:id="rId19"/>
    </p:embeddedFont>
    <p:embeddedFont>
      <p:font typeface="Bitter"/>
      <p:regular r:id="rId20"/>
    </p:embeddedFont>
    <p:embeddedFont>
      <p:font typeface="Bitter"/>
      <p:regular r:id="rId21"/>
    </p:embeddedFont>
    <p:embeddedFont>
      <p:font typeface="Bitter"/>
      <p:regular r:id="rId22"/>
    </p:embeddedFont>
  </p:embeddedFontLst>
</p:presentation>
</file>

<file path=ppt\slideLayouts\_rels\slideLayout1.xml.rels>&#65279;<?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&#65279;<?xml version="1.0" encoding="UTF-8" standalone="yes"?>
<Relationships xmlns="http://schemas.openxmlformats.org/package/2006/relationships"><Relationship Id="rId3" Type="http://schemas.openxmlformats.org/officeDocument/2006/relationships/slideMaster" Target="../slideMasters/slideMaster1.xml"/></Relationships>

</file>

<file path=ppt\slideLayouts\_rels\slideLayout11.xml.rels>&#65279;<?xml version="1.0" encoding="UTF-8" standalone="yes"?>
<Relationships xmlns="http://schemas.openxmlformats.org/package/2006/relationships"><Relationship Id="rId3" Type="http://schemas.openxmlformats.org/officeDocument/2006/relationships/slideMaster" Target="../slideMasters/slideMaster1.xml"/></Relationships>

</file>

<file path=ppt\slideLayouts\_rels\slideLayout2.xml.rels>&#65279;<?xml version="1.0" encoding="UTF-8" standalone="yes"?>
<Relationships xmlns="http://schemas.openxmlformats.org/package/2006/relationships"><Relationship Id="rId3" Type="http://schemas.openxmlformats.org/officeDocument/2006/relationships/slideMaster" Target="../slideMasters/slideMaster1.xml"/></Relationships>

</file>

<file path=ppt\slideLayouts\_rels\slideLayout3.xml.rels>&#65279;<?xml version="1.0" encoding="UTF-8" standalone="yes"?>
<Relationships xmlns="http://schemas.openxmlformats.org/package/2006/relationships"><Relationship Id="rId3" Type="http://schemas.openxmlformats.org/officeDocument/2006/relationships/slideMaster" Target="../slideMasters/slideMaster1.xml"/></Relationships>

</file>

<file path=ppt\slideLayouts\_rels\slideLayout4.xml.rels>&#65279;<?xml version="1.0" encoding="UTF-8" standalone="yes"?>
<Relationships xmlns="http://schemas.openxmlformats.org/package/2006/relationships"><Relationship Id="rId3" Type="http://schemas.openxmlformats.org/officeDocument/2006/relationships/slideMaster" Target="../slideMasters/slideMaster1.xml"/></Relationships>

</file>

<file path=ppt\slideLayouts\_rels\slideLayout5.xml.rels>&#65279;<?xml version="1.0" encoding="UTF-8" standalone="yes"?>
<Relationships xmlns="http://schemas.openxmlformats.org/package/2006/relationships"><Relationship Id="rId3" Type="http://schemas.openxmlformats.org/officeDocument/2006/relationships/slideMaster" Target="../slideMasters/slideMaster1.xml"/></Relationships>

</file>

<file path=ppt\slideLayouts\_rels\slideLayout6.xml.rels>&#65279;<?xml version="1.0" encoding="UTF-8" standalone="yes"?>
<Relationships xmlns="http://schemas.openxmlformats.org/package/2006/relationships"><Relationship Id="rId3" Type="http://schemas.openxmlformats.org/officeDocument/2006/relationships/slideMaster" Target="../slideMasters/slideMaster1.xml"/></Relationships>

</file>

<file path=ppt\slideLayouts\_rels\slideLayout7.xml.rels>&#65279;<?xml version="1.0" encoding="UTF-8" standalone="yes"?>
<Relationships xmlns="http://schemas.openxmlformats.org/package/2006/relationships"><Relationship Id="rId3" Type="http://schemas.openxmlformats.org/officeDocument/2006/relationships/slideMaster" Target="../slideMasters/slideMaster1.xml"/></Relationships>

</file>

<file path=ppt\slideLayouts\_rels\slideLayout8.xml.rels>&#65279;<?xml version="1.0" encoding="UTF-8" standalone="yes"?>
<Relationships xmlns="http://schemas.openxmlformats.org/package/2006/relationships"><Relationship Id="rId3" Type="http://schemas.openxmlformats.org/officeDocument/2006/relationships/slideMaster" Target="../slideMasters/slideMaster1.xml"/></Relationships>

</file>

<file path=ppt\slideLayouts\_rels\slideLayout9.xml.rels>&#65279;<?xml version="1.0" encoding="UTF-8" standalone="yes"?>
<Relationships xmlns="http://schemas.openxmlformats.org/package/2006/relationships"><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B1012"/>
          </a:solidFill>
          <a:ln/>
        </p:spPr>
      </p:sp>
      <p:sp>
        <p:nvSpPr>
          <p:cNvPr id="3" name="Shape 1"/>
          <p:cNvSpPr/>
          <p:nvPr/>
        </p:nvSpPr>
        <p:spPr>
          <a:xfrm>
            <a:off x="0" y="0"/>
            <a:ext cx="9144000" cy="5143500"/>
          </a:xfrm>
          <a:prstGeom prst="rect">
            <a:avLst/>
          </a:prstGeom>
          <a:solidFill>
            <a:srgbClr val="1C1D1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B1012"/>
          </a:solidFill>
          <a:ln/>
        </p:spPr>
      </p:sp>
      <p:sp>
        <p:nvSpPr>
          <p:cNvPr id="3" name="Shape 1"/>
          <p:cNvSpPr/>
          <p:nvPr/>
        </p:nvSpPr>
        <p:spPr>
          <a:xfrm>
            <a:off x="0" y="0"/>
            <a:ext cx="9144000" cy="5143500"/>
          </a:xfrm>
          <a:prstGeom prst="rect">
            <a:avLst/>
          </a:prstGeom>
          <a:solidFill>
            <a:srgbClr val="1C1D1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B1012"/>
          </a:solidFill>
          <a:ln/>
        </p:spPr>
      </p:sp>
      <p:sp>
        <p:nvSpPr>
          <p:cNvPr id="3" name="Shape 1"/>
          <p:cNvSpPr/>
          <p:nvPr/>
        </p:nvSpPr>
        <p:spPr>
          <a:xfrm>
            <a:off x="0" y="0"/>
            <a:ext cx="9144000" cy="5143500"/>
          </a:xfrm>
          <a:prstGeom prst="rect">
            <a:avLst/>
          </a:prstGeom>
          <a:solidFill>
            <a:srgbClr val="1C1D1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B1012"/>
          </a:solidFill>
          <a:ln/>
        </p:spPr>
      </p:sp>
      <p:sp>
        <p:nvSpPr>
          <p:cNvPr id="3" name="Shape 1"/>
          <p:cNvSpPr/>
          <p:nvPr/>
        </p:nvSpPr>
        <p:spPr>
          <a:xfrm>
            <a:off x="0" y="0"/>
            <a:ext cx="9144000" cy="5143500"/>
          </a:xfrm>
          <a:prstGeom prst="rect">
            <a:avLst/>
          </a:prstGeom>
          <a:solidFill>
            <a:srgbClr val="1C1D1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B1012"/>
          </a:solidFill>
          <a:ln/>
        </p:spPr>
      </p:sp>
      <p:sp>
        <p:nvSpPr>
          <p:cNvPr id="3" name="Shape 1"/>
          <p:cNvSpPr/>
          <p:nvPr/>
        </p:nvSpPr>
        <p:spPr>
          <a:xfrm>
            <a:off x="0" y="0"/>
            <a:ext cx="9144000" cy="5143500"/>
          </a:xfrm>
          <a:prstGeom prst="rect">
            <a:avLst/>
          </a:prstGeom>
          <a:solidFill>
            <a:srgbClr val="1C1D1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B1012"/>
          </a:solidFill>
          <a:ln/>
        </p:spPr>
      </p:sp>
      <p:sp>
        <p:nvSpPr>
          <p:cNvPr id="3" name="Shape 1"/>
          <p:cNvSpPr/>
          <p:nvPr/>
        </p:nvSpPr>
        <p:spPr>
          <a:xfrm>
            <a:off x="0" y="0"/>
            <a:ext cx="9144000" cy="5143500"/>
          </a:xfrm>
          <a:prstGeom prst="rect">
            <a:avLst/>
          </a:prstGeom>
          <a:solidFill>
            <a:srgbClr val="1C1D1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B1012"/>
          </a:solidFill>
          <a:ln/>
        </p:spPr>
      </p:sp>
      <p:sp>
        <p:nvSpPr>
          <p:cNvPr id="3" name="Shape 1"/>
          <p:cNvSpPr/>
          <p:nvPr/>
        </p:nvSpPr>
        <p:spPr>
          <a:xfrm>
            <a:off x="0" y="0"/>
            <a:ext cx="9144000" cy="5143500"/>
          </a:xfrm>
          <a:prstGeom prst="rect">
            <a:avLst/>
          </a:prstGeom>
          <a:solidFill>
            <a:srgbClr val="1C1D1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B1012"/>
          </a:solidFill>
          <a:ln/>
        </p:spPr>
      </p:sp>
      <p:sp>
        <p:nvSpPr>
          <p:cNvPr id="3" name="Shape 1"/>
          <p:cNvSpPr/>
          <p:nvPr/>
        </p:nvSpPr>
        <p:spPr>
          <a:xfrm>
            <a:off x="0" y="0"/>
            <a:ext cx="9144000" cy="5143500"/>
          </a:xfrm>
          <a:prstGeom prst="rect">
            <a:avLst/>
          </a:prstGeom>
          <a:solidFill>
            <a:srgbClr val="1C1D1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B1012"/>
          </a:solidFill>
          <a:ln/>
        </p:spPr>
      </p:sp>
      <p:sp>
        <p:nvSpPr>
          <p:cNvPr id="3" name="Shape 1"/>
          <p:cNvSpPr/>
          <p:nvPr/>
        </p:nvSpPr>
        <p:spPr>
          <a:xfrm>
            <a:off x="0" y="0"/>
            <a:ext cx="9144000" cy="5143500"/>
          </a:xfrm>
          <a:prstGeom prst="rect">
            <a:avLst/>
          </a:prstGeom>
          <a:solidFill>
            <a:srgbClr val="1C1D1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0B1012"/>
          </a:solidFill>
          <a:ln/>
        </p:spPr>
      </p:sp>
      <p:sp>
        <p:nvSpPr>
          <p:cNvPr id="3" name="Shape 1"/>
          <p:cNvSpPr/>
          <p:nvPr/>
        </p:nvSpPr>
        <p:spPr>
          <a:xfrm>
            <a:off x="0" y="0"/>
            <a:ext cx="9144000" cy="5143500"/>
          </a:xfrm>
          <a:prstGeom prst="rect">
            <a:avLst/>
          </a:prstGeom>
          <a:solidFill>
            <a:srgbClr val="1C1D1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svg"/><Relationship Id="rId3" Type="http://schemas.openxmlformats.org/officeDocument/2006/relationships/image" Target="../media/image-3-3.png"/><Relationship Id="rId4" Type="http://schemas.openxmlformats.org/officeDocument/2006/relationships/image" Target="../media/image-3-4.svg"/><Relationship Id="rId5" Type="http://schemas.openxmlformats.org/officeDocument/2006/relationships/image" Target="../media/image-3-5.png"/><Relationship Id="rId6" Type="http://schemas.openxmlformats.org/officeDocument/2006/relationships/image" Target="../media/image-3-6.svg"/><Relationship Id="rId7" Type="http://schemas.openxmlformats.org/officeDocument/2006/relationships/image" Target="../media/image-3-7.png"/><Relationship Id="rId8" Type="http://schemas.openxmlformats.org/officeDocument/2006/relationships/image" Target="../media/image-3-8.svg"/><Relationship Id="rId9" Type="http://schemas.openxmlformats.org/officeDocument/2006/relationships/slideLayout" Target="../slideLayouts/slideLayout4.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svg"/><Relationship Id="rId3" Type="http://schemas.openxmlformats.org/officeDocument/2006/relationships/image" Target="../media/image-5-3.png"/><Relationship Id="rId4" Type="http://schemas.openxmlformats.org/officeDocument/2006/relationships/image" Target="../media/image-5-4.svg"/><Relationship Id="rId5" Type="http://schemas.openxmlformats.org/officeDocument/2006/relationships/image" Target="../media/image-5-5.png"/><Relationship Id="rId6" Type="http://schemas.openxmlformats.org/officeDocument/2006/relationships/image" Target="../media/image-5-6.svg"/><Relationship Id="rId7" Type="http://schemas.openxmlformats.org/officeDocument/2006/relationships/slideLayout" Target="../slideLayouts/slideLayout6.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3600450" cy="5143500"/>
          </a:xfrm>
          <a:prstGeom prst="rect">
            <a:avLst/>
          </a:prstGeom>
        </p:spPr>
      </p:pic>
      <p:sp>
        <p:nvSpPr>
          <p:cNvPr id="3" name="Text 0"/>
          <p:cNvSpPr/>
          <p:nvPr/>
        </p:nvSpPr>
        <p:spPr>
          <a:xfrm>
            <a:off x="3925119" y="1611064"/>
            <a:ext cx="3827115" cy="442987"/>
          </a:xfrm>
          <a:prstGeom prst="rect">
            <a:avLst/>
          </a:prstGeom>
          <a:noFill/>
          <a:ln/>
        </p:spPr>
        <p:txBody>
          <a:bodyPr wrap="none" lIns="0" tIns="0" rIns="0" bIns="0" rtlCol="0" anchor="t"/>
          <a:lstStyle/>
          <a:p>
            <a:pPr algn="l" indent="0" marL="0">
              <a:lnSpc>
                <a:spcPts val="3450"/>
              </a:lnSpc>
              <a:buNone/>
            </a:pPr>
            <a:r>
              <a:rPr lang="en-US" sz="2750" b="1" dirty="0">
                <a:solidFill>
                  <a:srgbClr val="E1E5CD"/>
                </a:solidFill>
                <a:latin typeface="Outfit Bold" pitchFamily="34" charset="0"/>
                <a:ea typeface="Outfit Bold" pitchFamily="34" charset="-122"/>
                <a:cs typeface="Outfit Bold" pitchFamily="34" charset="-120"/>
              </a:rPr>
              <a:t>The Reactive Manifesto</a:t>
            </a:r>
            <a:endParaRPr lang="en-US" sz="2750" dirty="0"/>
          </a:p>
        </p:txBody>
      </p:sp>
      <p:sp>
        <p:nvSpPr>
          <p:cNvPr id="4" name="Text 1"/>
          <p:cNvSpPr/>
          <p:nvPr/>
        </p:nvSpPr>
        <p:spPr>
          <a:xfrm>
            <a:off x="3925119" y="2266652"/>
            <a:ext cx="4722763" cy="453628"/>
          </a:xfrm>
          <a:prstGeom prst="rect">
            <a:avLst/>
          </a:prstGeom>
          <a:noFill/>
          <a:ln/>
        </p:spPr>
        <p:txBody>
          <a:bodyPr wrap="square" lIns="0" tIns="0" rIns="0" bIns="0" rtlCol="0" anchor="t"/>
          <a:lstStyle/>
          <a:p>
            <a:pPr algn="l" indent="0" marL="0">
              <a:lnSpc>
                <a:spcPts val="1750"/>
              </a:lnSpc>
              <a:buNone/>
            </a:pPr>
            <a:r>
              <a:rPr lang="en-US" sz="1100" dirty="0">
                <a:solidFill>
                  <a:srgbClr val="C2C4B5"/>
                </a:solidFill>
                <a:latin typeface="Bitter" pitchFamily="34" charset="0"/>
                <a:ea typeface="Bitter" pitchFamily="34" charset="-122"/>
                <a:cs typeface="Bitter" pitchFamily="34" charset="-120"/>
              </a:rPr>
              <a:t>Why modern software had to stop blocking, start reacting — and what that actually means in production.</a:t>
            </a:r>
            <a:endParaRPr lang="en-US" sz="1100" dirty="0"/>
          </a:p>
        </p:txBody>
      </p:sp>
      <p:sp>
        <p:nvSpPr>
          <p:cNvPr id="5" name="Shape 2"/>
          <p:cNvSpPr/>
          <p:nvPr/>
        </p:nvSpPr>
        <p:spPr>
          <a:xfrm>
            <a:off x="3925119" y="2879750"/>
            <a:ext cx="869826" cy="266402"/>
          </a:xfrm>
          <a:prstGeom prst="roundRect">
            <a:avLst>
              <a:gd name="adj" fmla="val 6386"/>
            </a:avLst>
          </a:prstGeom>
          <a:solidFill>
            <a:srgbClr val="2A2C20"/>
          </a:solidFill>
          <a:ln/>
        </p:spPr>
      </p:sp>
      <p:sp>
        <p:nvSpPr>
          <p:cNvPr id="6" name="Text 3"/>
          <p:cNvSpPr/>
          <p:nvPr/>
        </p:nvSpPr>
        <p:spPr>
          <a:xfrm>
            <a:off x="4010174" y="2922240"/>
            <a:ext cx="699715" cy="181421"/>
          </a:xfrm>
          <a:prstGeom prst="rect">
            <a:avLst/>
          </a:prstGeom>
          <a:noFill/>
          <a:ln/>
        </p:spPr>
        <p:txBody>
          <a:bodyPr wrap="none" lIns="0" tIns="0" rIns="0" bIns="0" rtlCol="0" anchor="t"/>
          <a:lstStyle/>
          <a:p>
            <a:pPr algn="l" indent="0" marL="0">
              <a:lnSpc>
                <a:spcPts val="1400"/>
              </a:lnSpc>
              <a:buNone/>
            </a:pPr>
            <a:r>
              <a:rPr lang="en-US" sz="850" dirty="0">
                <a:solidFill>
                  <a:srgbClr val="C2C4B5"/>
                </a:solidFill>
                <a:latin typeface="Bitter" pitchFamily="34" charset="0"/>
                <a:ea typeface="Bitter" pitchFamily="34" charset="-122"/>
                <a:cs typeface="Bitter" pitchFamily="34" charset="-120"/>
              </a:rPr>
              <a:t>RESPONSIVE</a:t>
            </a:r>
            <a:endParaRPr lang="en-US" sz="850" dirty="0"/>
          </a:p>
        </p:txBody>
      </p:sp>
      <p:sp>
        <p:nvSpPr>
          <p:cNvPr id="7" name="Shape 4"/>
          <p:cNvSpPr/>
          <p:nvPr/>
        </p:nvSpPr>
        <p:spPr>
          <a:xfrm>
            <a:off x="4865787" y="2879750"/>
            <a:ext cx="748010" cy="266402"/>
          </a:xfrm>
          <a:prstGeom prst="roundRect">
            <a:avLst>
              <a:gd name="adj" fmla="val 6386"/>
            </a:avLst>
          </a:prstGeom>
          <a:solidFill>
            <a:srgbClr val="2A2C20"/>
          </a:solidFill>
          <a:ln/>
        </p:spPr>
      </p:sp>
      <p:sp>
        <p:nvSpPr>
          <p:cNvPr id="8" name="Text 5"/>
          <p:cNvSpPr/>
          <p:nvPr/>
        </p:nvSpPr>
        <p:spPr>
          <a:xfrm>
            <a:off x="4950842" y="2922240"/>
            <a:ext cx="577900" cy="181421"/>
          </a:xfrm>
          <a:prstGeom prst="rect">
            <a:avLst/>
          </a:prstGeom>
          <a:noFill/>
          <a:ln/>
        </p:spPr>
        <p:txBody>
          <a:bodyPr wrap="none" lIns="0" tIns="0" rIns="0" bIns="0" rtlCol="0" anchor="t"/>
          <a:lstStyle/>
          <a:p>
            <a:pPr algn="l" indent="0" marL="0">
              <a:lnSpc>
                <a:spcPts val="1400"/>
              </a:lnSpc>
              <a:buNone/>
            </a:pPr>
            <a:r>
              <a:rPr lang="en-US" sz="850" dirty="0">
                <a:solidFill>
                  <a:srgbClr val="C2C4B5"/>
                </a:solidFill>
                <a:latin typeface="Bitter" pitchFamily="34" charset="0"/>
                <a:ea typeface="Bitter" pitchFamily="34" charset="-122"/>
                <a:cs typeface="Bitter" pitchFamily="34" charset="-120"/>
              </a:rPr>
              <a:t>RESILIENT</a:t>
            </a:r>
            <a:endParaRPr lang="en-US" sz="850" dirty="0"/>
          </a:p>
        </p:txBody>
      </p:sp>
      <p:sp>
        <p:nvSpPr>
          <p:cNvPr id="9" name="Shape 6"/>
          <p:cNvSpPr/>
          <p:nvPr/>
        </p:nvSpPr>
        <p:spPr>
          <a:xfrm>
            <a:off x="5684639" y="2879750"/>
            <a:ext cx="619720" cy="266402"/>
          </a:xfrm>
          <a:prstGeom prst="roundRect">
            <a:avLst>
              <a:gd name="adj" fmla="val 6386"/>
            </a:avLst>
          </a:prstGeom>
          <a:solidFill>
            <a:srgbClr val="2A2C20"/>
          </a:solidFill>
          <a:ln/>
        </p:spPr>
      </p:sp>
      <p:sp>
        <p:nvSpPr>
          <p:cNvPr id="10" name="Text 7"/>
          <p:cNvSpPr/>
          <p:nvPr/>
        </p:nvSpPr>
        <p:spPr>
          <a:xfrm>
            <a:off x="5769694" y="2922240"/>
            <a:ext cx="449610" cy="181421"/>
          </a:xfrm>
          <a:prstGeom prst="rect">
            <a:avLst/>
          </a:prstGeom>
          <a:noFill/>
          <a:ln/>
        </p:spPr>
        <p:txBody>
          <a:bodyPr wrap="none" lIns="0" tIns="0" rIns="0" bIns="0" rtlCol="0" anchor="t"/>
          <a:lstStyle/>
          <a:p>
            <a:pPr algn="l" indent="0" marL="0">
              <a:lnSpc>
                <a:spcPts val="1400"/>
              </a:lnSpc>
              <a:buNone/>
            </a:pPr>
            <a:r>
              <a:rPr lang="en-US" sz="850" dirty="0">
                <a:solidFill>
                  <a:srgbClr val="C2C4B5"/>
                </a:solidFill>
                <a:latin typeface="Bitter" pitchFamily="34" charset="0"/>
                <a:ea typeface="Bitter" pitchFamily="34" charset="-122"/>
                <a:cs typeface="Bitter" pitchFamily="34" charset="-120"/>
              </a:rPr>
              <a:t>ELASTIC</a:t>
            </a:r>
            <a:endParaRPr lang="en-US" sz="850" dirty="0"/>
          </a:p>
        </p:txBody>
      </p:sp>
      <p:sp>
        <p:nvSpPr>
          <p:cNvPr id="11" name="Shape 8"/>
          <p:cNvSpPr/>
          <p:nvPr/>
        </p:nvSpPr>
        <p:spPr>
          <a:xfrm>
            <a:off x="6375202" y="2879750"/>
            <a:ext cx="1184597" cy="266402"/>
          </a:xfrm>
          <a:prstGeom prst="roundRect">
            <a:avLst>
              <a:gd name="adj" fmla="val 6386"/>
            </a:avLst>
          </a:prstGeom>
          <a:solidFill>
            <a:srgbClr val="2A2C20"/>
          </a:solidFill>
          <a:ln/>
        </p:spPr>
      </p:sp>
      <p:sp>
        <p:nvSpPr>
          <p:cNvPr id="12" name="Text 9"/>
          <p:cNvSpPr/>
          <p:nvPr/>
        </p:nvSpPr>
        <p:spPr>
          <a:xfrm>
            <a:off x="6460257" y="2922240"/>
            <a:ext cx="1014487" cy="181421"/>
          </a:xfrm>
          <a:prstGeom prst="rect">
            <a:avLst/>
          </a:prstGeom>
          <a:noFill/>
          <a:ln/>
        </p:spPr>
        <p:txBody>
          <a:bodyPr wrap="none" lIns="0" tIns="0" rIns="0" bIns="0" rtlCol="0" anchor="t"/>
          <a:lstStyle/>
          <a:p>
            <a:pPr algn="l" indent="0" marL="0">
              <a:lnSpc>
                <a:spcPts val="1400"/>
              </a:lnSpc>
              <a:buNone/>
            </a:pPr>
            <a:r>
              <a:rPr lang="en-US" sz="850" dirty="0">
                <a:solidFill>
                  <a:srgbClr val="C2C4B5"/>
                </a:solidFill>
                <a:latin typeface="Bitter" pitchFamily="34" charset="0"/>
                <a:ea typeface="Bitter" pitchFamily="34" charset="-122"/>
                <a:cs typeface="Bitter" pitchFamily="34" charset="-120"/>
              </a:rPr>
              <a:t>MESSAGE-DRIVEN</a:t>
            </a:r>
            <a:endParaRPr lang="en-US" sz="850" dirty="0"/>
          </a:p>
        </p:txBody>
      </p:sp>
      <p:sp>
        <p:nvSpPr>
          <p:cNvPr id="13" name="Text 10"/>
          <p:cNvSpPr/>
          <p:nvPr/>
        </p:nvSpPr>
        <p:spPr>
          <a:xfrm>
            <a:off x="3925119" y="3305621"/>
            <a:ext cx="4722763" cy="226814"/>
          </a:xfrm>
          <a:prstGeom prst="rect">
            <a:avLst/>
          </a:prstGeom>
          <a:noFill/>
          <a:ln/>
        </p:spPr>
        <p:txBody>
          <a:bodyPr wrap="none" lIns="0" tIns="0" rIns="0" bIns="0" rtlCol="0" anchor="t"/>
          <a:lstStyle/>
          <a:p>
            <a:pPr algn="l" indent="0" marL="0">
              <a:lnSpc>
                <a:spcPts val="1750"/>
              </a:lnSpc>
              <a:buNone/>
            </a:pPr>
            <a:r>
              <a:rPr lang="en-US" sz="1100" i="1" dirty="0">
                <a:solidFill>
                  <a:srgbClr val="C2C4B5"/>
                </a:solidFill>
                <a:latin typeface="Bitter" pitchFamily="34" charset="0"/>
                <a:ea typeface="Bitter" pitchFamily="34" charset="-122"/>
                <a:cs typeface="Bitter" pitchFamily="34" charset="-120"/>
              </a:rPr>
              <a:t>CS Architecture · Based on Bonér et al., 2014</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496119" y="524396"/>
            <a:ext cx="759321" cy="192286"/>
          </a:xfrm>
          <a:prstGeom prst="roundRect">
            <a:avLst>
              <a:gd name="adj" fmla="val 6635"/>
            </a:avLst>
          </a:prstGeom>
          <a:noFill/>
          <a:ln w="4763">
            <a:solidFill>
              <a:srgbClr val="9FA582"/>
            </a:solidFill>
            <a:prstDash val="solid"/>
          </a:ln>
        </p:spPr>
      </p:sp>
      <p:sp>
        <p:nvSpPr>
          <p:cNvPr id="3" name="Text 1"/>
          <p:cNvSpPr/>
          <p:nvPr/>
        </p:nvSpPr>
        <p:spPr>
          <a:xfrm>
            <a:off x="564654" y="561008"/>
            <a:ext cx="622250" cy="119063"/>
          </a:xfrm>
          <a:prstGeom prst="rect">
            <a:avLst/>
          </a:prstGeom>
          <a:noFill/>
          <a:ln/>
        </p:spPr>
        <p:txBody>
          <a:bodyPr wrap="none" lIns="0" tIns="0" rIns="0" bIns="0" rtlCol="0" anchor="t"/>
          <a:lstStyle/>
          <a:p>
            <a:pPr algn="l" indent="0" marL="0">
              <a:lnSpc>
                <a:spcPts val="900"/>
              </a:lnSpc>
              <a:buNone/>
            </a:pPr>
            <a:r>
              <a:rPr lang="en-US" sz="650" dirty="0">
                <a:solidFill>
                  <a:srgbClr val="9FA582"/>
                </a:solidFill>
                <a:latin typeface="Bitter" pitchFamily="34" charset="0"/>
                <a:ea typeface="Bitter" pitchFamily="34" charset="-122"/>
                <a:cs typeface="Bitter" pitchFamily="34" charset="-120"/>
              </a:rPr>
              <a:t>CASE STUDY 03</a:t>
            </a:r>
            <a:endParaRPr lang="en-US" sz="650" dirty="0"/>
          </a:p>
        </p:txBody>
      </p:sp>
      <p:sp>
        <p:nvSpPr>
          <p:cNvPr id="4" name="Text 2"/>
          <p:cNvSpPr/>
          <p:nvPr/>
        </p:nvSpPr>
        <p:spPr>
          <a:xfrm>
            <a:off x="496119" y="748531"/>
            <a:ext cx="7761536" cy="332259"/>
          </a:xfrm>
          <a:prstGeom prst="rect">
            <a:avLst/>
          </a:prstGeom>
          <a:noFill/>
          <a:ln/>
        </p:spPr>
        <p:txBody>
          <a:bodyPr wrap="none" lIns="0" tIns="0" rIns="0" bIns="0" rtlCol="0" anchor="t"/>
          <a:lstStyle/>
          <a:p>
            <a:pPr algn="l" indent="0" marL="0">
              <a:lnSpc>
                <a:spcPts val="2600"/>
              </a:lnSpc>
              <a:buNone/>
            </a:pPr>
            <a:r>
              <a:rPr lang="en-US" sz="2050" b="1" dirty="0">
                <a:solidFill>
                  <a:srgbClr val="E1E5CD"/>
                </a:solidFill>
                <a:latin typeface="Outfit Bold" pitchFamily="34" charset="0"/>
                <a:ea typeface="Outfit Bold" pitchFamily="34" charset="-122"/>
                <a:cs typeface="Outfit Bold" pitchFamily="34" charset="-120"/>
              </a:rPr>
              <a:t>Team Mood — 1 Developer. 20,000 Users. Zero Crashes. 8 Years.</a:t>
            </a:r>
            <a:endParaRPr lang="en-US" sz="2050" dirty="0"/>
          </a:p>
        </p:txBody>
      </p:sp>
      <p:sp>
        <p:nvSpPr>
          <p:cNvPr id="5" name="Text 3"/>
          <p:cNvSpPr/>
          <p:nvPr/>
        </p:nvSpPr>
        <p:spPr>
          <a:xfrm>
            <a:off x="655588" y="1290042"/>
            <a:ext cx="7992294" cy="148828"/>
          </a:xfrm>
          <a:prstGeom prst="rect">
            <a:avLst/>
          </a:prstGeom>
          <a:noFill/>
          <a:ln/>
        </p:spPr>
        <p:txBody>
          <a:bodyPr wrap="none" lIns="0" tIns="0" rIns="0" bIns="0" rtlCol="0" anchor="t"/>
          <a:lstStyle/>
          <a:p>
            <a:pPr algn="l" indent="0" marL="0">
              <a:lnSpc>
                <a:spcPts val="1150"/>
              </a:lnSpc>
              <a:buNone/>
            </a:pPr>
            <a:r>
              <a:rPr lang="en-US" sz="800" i="1" dirty="0">
                <a:solidFill>
                  <a:srgbClr val="C2C4B5"/>
                </a:solidFill>
                <a:latin typeface="Bitter" pitchFamily="34" charset="0"/>
                <a:ea typeface="Bitter" pitchFamily="34" charset="-122"/>
                <a:cs typeface="Bitter" pitchFamily="34" charset="-120"/>
              </a:rPr>
              <a:t>"Akka abstracts away much backend complexity — a small team can focus entirely on product features instead of fighting concurrency bugs and crashes."</a:t>
            </a:r>
            <a:endParaRPr lang="en-US" sz="800" dirty="0"/>
          </a:p>
        </p:txBody>
      </p:sp>
      <p:sp>
        <p:nvSpPr>
          <p:cNvPr id="6" name="Shape 4"/>
          <p:cNvSpPr/>
          <p:nvPr/>
        </p:nvSpPr>
        <p:spPr>
          <a:xfrm>
            <a:off x="496119" y="1200373"/>
            <a:ext cx="14288" cy="328166"/>
          </a:xfrm>
          <a:prstGeom prst="rect">
            <a:avLst/>
          </a:prstGeom>
          <a:solidFill>
            <a:srgbClr val="9FA582"/>
          </a:solidFill>
          <a:ln/>
        </p:spPr>
      </p:sp>
      <p:sp>
        <p:nvSpPr>
          <p:cNvPr id="7" name="Text 5"/>
          <p:cNvSpPr/>
          <p:nvPr/>
        </p:nvSpPr>
        <p:spPr>
          <a:xfrm>
            <a:off x="999381" y="1671340"/>
            <a:ext cx="3019499" cy="350862"/>
          </a:xfrm>
          <a:prstGeom prst="rect">
            <a:avLst/>
          </a:prstGeom>
          <a:noFill/>
          <a:ln/>
        </p:spPr>
        <p:txBody>
          <a:bodyPr wrap="none" lIns="0" tIns="0" rIns="0" bIns="0" rtlCol="0" anchor="t"/>
          <a:lstStyle/>
          <a:p>
            <a:pPr algn="ctr" indent="0" marL="0">
              <a:lnSpc>
                <a:spcPts val="2750"/>
              </a:lnSpc>
              <a:buNone/>
            </a:pPr>
            <a:r>
              <a:rPr lang="en-US" sz="2750" b="1" dirty="0">
                <a:solidFill>
                  <a:srgbClr val="C2C4B5"/>
                </a:solidFill>
                <a:latin typeface="Outfit Bold" pitchFamily="34" charset="0"/>
                <a:ea typeface="Outfit Bold" pitchFamily="34" charset="-122"/>
                <a:cs typeface="Outfit Bold" pitchFamily="34" charset="-120"/>
              </a:rPr>
              <a:t>1</a:t>
            </a:r>
            <a:endParaRPr lang="en-US" sz="2750" dirty="0"/>
          </a:p>
        </p:txBody>
      </p:sp>
      <p:sp>
        <p:nvSpPr>
          <p:cNvPr id="8" name="Text 6"/>
          <p:cNvSpPr/>
          <p:nvPr/>
        </p:nvSpPr>
        <p:spPr>
          <a:xfrm>
            <a:off x="1844576" y="2135088"/>
            <a:ext cx="1329035" cy="166092"/>
          </a:xfrm>
          <a:prstGeom prst="rect">
            <a:avLst/>
          </a:prstGeom>
          <a:noFill/>
          <a:ln/>
        </p:spPr>
        <p:txBody>
          <a:bodyPr wrap="none" lIns="0" tIns="0" rIns="0" bIns="0" rtlCol="0" anchor="t"/>
          <a:lstStyle/>
          <a:p>
            <a:pPr algn="ctr" indent="0" marL="0">
              <a:lnSpc>
                <a:spcPts val="1300"/>
              </a:lnSpc>
              <a:buNone/>
            </a:pPr>
            <a:r>
              <a:rPr lang="en-US" sz="1000" b="1" dirty="0">
                <a:solidFill>
                  <a:srgbClr val="C2C4B5"/>
                </a:solidFill>
                <a:latin typeface="Outfit Bold" pitchFamily="34" charset="0"/>
                <a:ea typeface="Outfit Bold" pitchFamily="34" charset="-122"/>
                <a:cs typeface="Outfit Bold" pitchFamily="34" charset="-120"/>
              </a:rPr>
              <a:t>Developer</a:t>
            </a:r>
            <a:endParaRPr lang="en-US" sz="1000" dirty="0"/>
          </a:p>
        </p:txBody>
      </p:sp>
      <p:sp>
        <p:nvSpPr>
          <p:cNvPr id="9" name="Text 7"/>
          <p:cNvSpPr/>
          <p:nvPr/>
        </p:nvSpPr>
        <p:spPr>
          <a:xfrm>
            <a:off x="496119" y="2348954"/>
            <a:ext cx="4026024" cy="148828"/>
          </a:xfrm>
          <a:prstGeom prst="rect">
            <a:avLst/>
          </a:prstGeom>
          <a:noFill/>
          <a:ln/>
        </p:spPr>
        <p:txBody>
          <a:bodyPr wrap="none" lIns="0" tIns="0" rIns="0" bIns="0" rtlCol="0" anchor="t"/>
          <a:lstStyle/>
          <a:p>
            <a:pPr algn="ctr" indent="0" marL="0">
              <a:lnSpc>
                <a:spcPts val="1150"/>
              </a:lnSpc>
              <a:buNone/>
            </a:pPr>
            <a:r>
              <a:rPr lang="en-US" sz="800" dirty="0">
                <a:solidFill>
                  <a:srgbClr val="C2C4B5"/>
                </a:solidFill>
                <a:latin typeface="Bitter" pitchFamily="34" charset="0"/>
                <a:ea typeface="Bitter" pitchFamily="34" charset="-122"/>
                <a:cs typeface="Bitter" pitchFamily="34" charset="-120"/>
              </a:rPr>
              <a:t>on backend</a:t>
            </a:r>
            <a:endParaRPr lang="en-US" sz="800" dirty="0"/>
          </a:p>
        </p:txBody>
      </p:sp>
      <p:sp>
        <p:nvSpPr>
          <p:cNvPr id="10" name="Text 8"/>
          <p:cNvSpPr/>
          <p:nvPr/>
        </p:nvSpPr>
        <p:spPr>
          <a:xfrm>
            <a:off x="5125045" y="1671340"/>
            <a:ext cx="3019574" cy="350862"/>
          </a:xfrm>
          <a:prstGeom prst="rect">
            <a:avLst/>
          </a:prstGeom>
          <a:noFill/>
          <a:ln/>
        </p:spPr>
        <p:txBody>
          <a:bodyPr wrap="none" lIns="0" tIns="0" rIns="0" bIns="0" rtlCol="0" anchor="t"/>
          <a:lstStyle/>
          <a:p>
            <a:pPr algn="ctr" indent="0" marL="0">
              <a:lnSpc>
                <a:spcPts val="2750"/>
              </a:lnSpc>
              <a:buNone/>
            </a:pPr>
            <a:r>
              <a:rPr lang="en-US" sz="2750" b="1" dirty="0">
                <a:solidFill>
                  <a:srgbClr val="C2C4B5"/>
                </a:solidFill>
                <a:latin typeface="Outfit Bold" pitchFamily="34" charset="0"/>
                <a:ea typeface="Outfit Bold" pitchFamily="34" charset="-122"/>
                <a:cs typeface="Outfit Bold" pitchFamily="34" charset="-120"/>
              </a:rPr>
              <a:t>20K</a:t>
            </a:r>
            <a:endParaRPr lang="en-US" sz="2750" dirty="0"/>
          </a:p>
        </p:txBody>
      </p:sp>
      <p:sp>
        <p:nvSpPr>
          <p:cNvPr id="11" name="Text 9"/>
          <p:cNvSpPr/>
          <p:nvPr/>
        </p:nvSpPr>
        <p:spPr>
          <a:xfrm>
            <a:off x="5970315" y="2135088"/>
            <a:ext cx="1329035" cy="166092"/>
          </a:xfrm>
          <a:prstGeom prst="rect">
            <a:avLst/>
          </a:prstGeom>
          <a:noFill/>
          <a:ln/>
        </p:spPr>
        <p:txBody>
          <a:bodyPr wrap="none" lIns="0" tIns="0" rIns="0" bIns="0" rtlCol="0" anchor="t"/>
          <a:lstStyle/>
          <a:p>
            <a:pPr algn="ctr" indent="0" marL="0">
              <a:lnSpc>
                <a:spcPts val="1300"/>
              </a:lnSpc>
              <a:buNone/>
            </a:pPr>
            <a:r>
              <a:rPr lang="en-US" sz="1000" b="1" dirty="0">
                <a:solidFill>
                  <a:srgbClr val="C2C4B5"/>
                </a:solidFill>
                <a:latin typeface="Outfit Bold" pitchFamily="34" charset="0"/>
                <a:ea typeface="Outfit Bold" pitchFamily="34" charset="-122"/>
                <a:cs typeface="Outfit Bold" pitchFamily="34" charset="-120"/>
              </a:rPr>
              <a:t>Active Users</a:t>
            </a:r>
            <a:endParaRPr lang="en-US" sz="1000" dirty="0"/>
          </a:p>
        </p:txBody>
      </p:sp>
      <p:sp>
        <p:nvSpPr>
          <p:cNvPr id="12" name="Text 10"/>
          <p:cNvSpPr/>
          <p:nvPr/>
        </p:nvSpPr>
        <p:spPr>
          <a:xfrm>
            <a:off x="999381" y="2710383"/>
            <a:ext cx="3019499" cy="350862"/>
          </a:xfrm>
          <a:prstGeom prst="rect">
            <a:avLst/>
          </a:prstGeom>
          <a:noFill/>
          <a:ln/>
        </p:spPr>
        <p:txBody>
          <a:bodyPr wrap="none" lIns="0" tIns="0" rIns="0" bIns="0" rtlCol="0" anchor="t"/>
          <a:lstStyle/>
          <a:p>
            <a:pPr algn="ctr" indent="0" marL="0">
              <a:lnSpc>
                <a:spcPts val="2750"/>
              </a:lnSpc>
              <a:buNone/>
            </a:pPr>
            <a:r>
              <a:rPr lang="en-US" sz="2750" b="1" dirty="0">
                <a:solidFill>
                  <a:srgbClr val="C2C4B5"/>
                </a:solidFill>
                <a:latin typeface="Outfit Bold" pitchFamily="34" charset="0"/>
                <a:ea typeface="Outfit Bold" pitchFamily="34" charset="-122"/>
                <a:cs typeface="Outfit Bold" pitchFamily="34" charset="-120"/>
              </a:rPr>
              <a:t>8</a:t>
            </a:r>
            <a:endParaRPr lang="en-US" sz="2750" dirty="0"/>
          </a:p>
        </p:txBody>
      </p:sp>
      <p:sp>
        <p:nvSpPr>
          <p:cNvPr id="13" name="Text 11"/>
          <p:cNvSpPr/>
          <p:nvPr/>
        </p:nvSpPr>
        <p:spPr>
          <a:xfrm>
            <a:off x="1844576" y="3174132"/>
            <a:ext cx="1329035" cy="166092"/>
          </a:xfrm>
          <a:prstGeom prst="rect">
            <a:avLst/>
          </a:prstGeom>
          <a:noFill/>
          <a:ln/>
        </p:spPr>
        <p:txBody>
          <a:bodyPr wrap="none" lIns="0" tIns="0" rIns="0" bIns="0" rtlCol="0" anchor="t"/>
          <a:lstStyle/>
          <a:p>
            <a:pPr algn="ctr" indent="0" marL="0">
              <a:lnSpc>
                <a:spcPts val="1300"/>
              </a:lnSpc>
              <a:buNone/>
            </a:pPr>
            <a:r>
              <a:rPr lang="en-US" sz="1000" b="1" dirty="0">
                <a:solidFill>
                  <a:srgbClr val="C2C4B5"/>
                </a:solidFill>
                <a:latin typeface="Outfit Bold" pitchFamily="34" charset="0"/>
                <a:ea typeface="Outfit Bold" pitchFamily="34" charset="-122"/>
                <a:cs typeface="Outfit Bold" pitchFamily="34" charset="-120"/>
              </a:rPr>
              <a:t>Years</a:t>
            </a:r>
            <a:endParaRPr lang="en-US" sz="1000" dirty="0"/>
          </a:p>
        </p:txBody>
      </p:sp>
      <p:sp>
        <p:nvSpPr>
          <p:cNvPr id="14" name="Text 12"/>
          <p:cNvSpPr/>
          <p:nvPr/>
        </p:nvSpPr>
        <p:spPr>
          <a:xfrm>
            <a:off x="496119" y="3387998"/>
            <a:ext cx="4026024" cy="148828"/>
          </a:xfrm>
          <a:prstGeom prst="rect">
            <a:avLst/>
          </a:prstGeom>
          <a:noFill/>
          <a:ln/>
        </p:spPr>
        <p:txBody>
          <a:bodyPr wrap="none" lIns="0" tIns="0" rIns="0" bIns="0" rtlCol="0" anchor="t"/>
          <a:lstStyle/>
          <a:p>
            <a:pPr algn="ctr" indent="0" marL="0">
              <a:lnSpc>
                <a:spcPts val="1150"/>
              </a:lnSpc>
              <a:buNone/>
            </a:pPr>
            <a:r>
              <a:rPr lang="en-US" sz="800" dirty="0">
                <a:solidFill>
                  <a:srgbClr val="C2C4B5"/>
                </a:solidFill>
                <a:latin typeface="Bitter" pitchFamily="34" charset="0"/>
                <a:ea typeface="Bitter" pitchFamily="34" charset="-122"/>
                <a:cs typeface="Bitter" pitchFamily="34" charset="-120"/>
              </a:rPr>
              <a:t>zero production crashes</a:t>
            </a:r>
            <a:endParaRPr lang="en-US" sz="800" dirty="0"/>
          </a:p>
        </p:txBody>
      </p:sp>
      <p:sp>
        <p:nvSpPr>
          <p:cNvPr id="15" name="Text 13"/>
          <p:cNvSpPr/>
          <p:nvPr/>
        </p:nvSpPr>
        <p:spPr>
          <a:xfrm>
            <a:off x="5125045" y="2710383"/>
            <a:ext cx="3019574" cy="350862"/>
          </a:xfrm>
          <a:prstGeom prst="rect">
            <a:avLst/>
          </a:prstGeom>
          <a:noFill/>
          <a:ln/>
        </p:spPr>
        <p:txBody>
          <a:bodyPr wrap="none" lIns="0" tIns="0" rIns="0" bIns="0" rtlCol="0" anchor="t"/>
          <a:lstStyle/>
          <a:p>
            <a:pPr algn="ctr" indent="0" marL="0">
              <a:lnSpc>
                <a:spcPts val="2750"/>
              </a:lnSpc>
              <a:buNone/>
            </a:pPr>
            <a:r>
              <a:rPr lang="en-US" sz="2750" b="1" dirty="0">
                <a:solidFill>
                  <a:srgbClr val="C2C4B5"/>
                </a:solidFill>
                <a:latin typeface="Outfit Bold" pitchFamily="34" charset="0"/>
                <a:ea typeface="Outfit Bold" pitchFamily="34" charset="-122"/>
                <a:cs typeface="Outfit Bold" pitchFamily="34" charset="-120"/>
              </a:rPr>
              <a:t>100%</a:t>
            </a:r>
            <a:endParaRPr lang="en-US" sz="2750" dirty="0"/>
          </a:p>
        </p:txBody>
      </p:sp>
      <p:sp>
        <p:nvSpPr>
          <p:cNvPr id="16" name="Text 14"/>
          <p:cNvSpPr/>
          <p:nvPr/>
        </p:nvSpPr>
        <p:spPr>
          <a:xfrm>
            <a:off x="5970315" y="3174132"/>
            <a:ext cx="1329035" cy="166092"/>
          </a:xfrm>
          <a:prstGeom prst="rect">
            <a:avLst/>
          </a:prstGeom>
          <a:noFill/>
          <a:ln/>
        </p:spPr>
        <p:txBody>
          <a:bodyPr wrap="none" lIns="0" tIns="0" rIns="0" bIns="0" rtlCol="0" anchor="t"/>
          <a:lstStyle/>
          <a:p>
            <a:pPr algn="ctr" indent="0" marL="0">
              <a:lnSpc>
                <a:spcPts val="1300"/>
              </a:lnSpc>
              <a:buNone/>
            </a:pPr>
            <a:r>
              <a:rPr lang="en-US" sz="1000" b="1" dirty="0">
                <a:solidFill>
                  <a:srgbClr val="C2C4B5"/>
                </a:solidFill>
                <a:latin typeface="Outfit Bold" pitchFamily="34" charset="0"/>
                <a:ea typeface="Outfit Bold" pitchFamily="34" charset="-122"/>
                <a:cs typeface="Outfit Bold" pitchFamily="34" charset="-120"/>
              </a:rPr>
              <a:t>Uptime</a:t>
            </a:r>
            <a:endParaRPr lang="en-US" sz="1000" dirty="0"/>
          </a:p>
        </p:txBody>
      </p:sp>
      <p:sp>
        <p:nvSpPr>
          <p:cNvPr id="17" name="Text 15"/>
          <p:cNvSpPr/>
          <p:nvPr/>
        </p:nvSpPr>
        <p:spPr>
          <a:xfrm>
            <a:off x="4621783" y="3387998"/>
            <a:ext cx="4026098" cy="148828"/>
          </a:xfrm>
          <a:prstGeom prst="rect">
            <a:avLst/>
          </a:prstGeom>
          <a:noFill/>
          <a:ln/>
        </p:spPr>
        <p:txBody>
          <a:bodyPr wrap="none" lIns="0" tIns="0" rIns="0" bIns="0" rtlCol="0" anchor="t"/>
          <a:lstStyle/>
          <a:p>
            <a:pPr algn="ctr" indent="0" marL="0">
              <a:lnSpc>
                <a:spcPts val="1150"/>
              </a:lnSpc>
              <a:buNone/>
            </a:pPr>
            <a:r>
              <a:rPr lang="en-US" sz="800" dirty="0">
                <a:solidFill>
                  <a:srgbClr val="C2C4B5"/>
                </a:solidFill>
                <a:latin typeface="Bitter" pitchFamily="34" charset="0"/>
                <a:ea typeface="Bitter" pitchFamily="34" charset="-122"/>
                <a:cs typeface="Bitter" pitchFamily="34" charset="-120"/>
              </a:rPr>
              <a:t>maintained</a:t>
            </a:r>
            <a:endParaRPr lang="en-US" sz="800" dirty="0"/>
          </a:p>
        </p:txBody>
      </p:sp>
      <p:sp>
        <p:nvSpPr>
          <p:cNvPr id="18" name="Text 16"/>
          <p:cNvSpPr/>
          <p:nvPr/>
        </p:nvSpPr>
        <p:spPr>
          <a:xfrm>
            <a:off x="496119" y="3706192"/>
            <a:ext cx="1329035" cy="166092"/>
          </a:xfrm>
          <a:prstGeom prst="rect">
            <a:avLst/>
          </a:prstGeom>
          <a:noFill/>
          <a:ln/>
        </p:spPr>
        <p:txBody>
          <a:bodyPr wrap="none" lIns="0" tIns="0" rIns="0" bIns="0" rtlCol="0" anchor="t"/>
          <a:lstStyle/>
          <a:p>
            <a:pPr algn="l" indent="0" marL="0">
              <a:lnSpc>
                <a:spcPts val="1300"/>
              </a:lnSpc>
              <a:buNone/>
            </a:pPr>
            <a:r>
              <a:rPr lang="en-US" sz="1000" b="1" dirty="0">
                <a:solidFill>
                  <a:srgbClr val="E1E5CD"/>
                </a:solidFill>
                <a:latin typeface="Outfit Bold" pitchFamily="34" charset="0"/>
                <a:ea typeface="Outfit Bold" pitchFamily="34" charset="-122"/>
                <a:cs typeface="Outfit Bold" pitchFamily="34" charset="-120"/>
              </a:rPr>
              <a:t>Why This Matters</a:t>
            </a:r>
            <a:endParaRPr lang="en-US" sz="1000" dirty="0"/>
          </a:p>
        </p:txBody>
      </p:sp>
      <p:sp>
        <p:nvSpPr>
          <p:cNvPr id="19" name="Text 17"/>
          <p:cNvSpPr/>
          <p:nvPr/>
        </p:nvSpPr>
        <p:spPr>
          <a:xfrm>
            <a:off x="496119" y="3951982"/>
            <a:ext cx="3946178" cy="595313"/>
          </a:xfrm>
          <a:prstGeom prst="rect">
            <a:avLst/>
          </a:prstGeom>
          <a:noFill/>
          <a:ln/>
        </p:spPr>
        <p:txBody>
          <a:bodyPr wrap="square" lIns="0" tIns="0" rIns="0" bIns="0" rtlCol="0" anchor="t"/>
          <a:lstStyle/>
          <a:p>
            <a:pPr algn="l" indent="0" marL="0">
              <a:lnSpc>
                <a:spcPts val="1150"/>
              </a:lnSpc>
              <a:buNone/>
            </a:pPr>
            <a:r>
              <a:rPr lang="en-US" sz="800" dirty="0">
                <a:solidFill>
                  <a:srgbClr val="C2C4B5"/>
                </a:solidFill>
                <a:latin typeface="Bitter" pitchFamily="34" charset="0"/>
                <a:ea typeface="Bitter" pitchFamily="34" charset="-122"/>
                <a:cs typeface="Bitter" pitchFamily="34" charset="-120"/>
              </a:rPr>
              <a:t>Reactive isn't just for Netflix scale. Akka's actor model handles concurrency so the developer never writes thread locks. Business logic actors run concurrently by default, making ISO27001 privacy compliance simpler too (clear data ownership per actor partition).</a:t>
            </a:r>
            <a:endParaRPr lang="en-US" sz="800" dirty="0"/>
          </a:p>
        </p:txBody>
      </p:sp>
      <p:sp>
        <p:nvSpPr>
          <p:cNvPr id="20" name="Text 18"/>
          <p:cNvSpPr/>
          <p:nvPr/>
        </p:nvSpPr>
        <p:spPr>
          <a:xfrm>
            <a:off x="4706466" y="3706192"/>
            <a:ext cx="1329035" cy="166092"/>
          </a:xfrm>
          <a:prstGeom prst="rect">
            <a:avLst/>
          </a:prstGeom>
          <a:noFill/>
          <a:ln/>
        </p:spPr>
        <p:txBody>
          <a:bodyPr wrap="none" lIns="0" tIns="0" rIns="0" bIns="0" rtlCol="0" anchor="t"/>
          <a:lstStyle/>
          <a:p>
            <a:pPr algn="l" indent="0" marL="0">
              <a:lnSpc>
                <a:spcPts val="1300"/>
              </a:lnSpc>
              <a:buNone/>
            </a:pPr>
            <a:r>
              <a:rPr lang="en-US" sz="1000" b="1" dirty="0">
                <a:solidFill>
                  <a:srgbClr val="E1E5CD"/>
                </a:solidFill>
                <a:latin typeface="Outfit Bold" pitchFamily="34" charset="0"/>
                <a:ea typeface="Outfit Bold" pitchFamily="34" charset="-122"/>
                <a:cs typeface="Outfit Bold" pitchFamily="34" charset="-120"/>
              </a:rPr>
              <a:t>Stack</a:t>
            </a:r>
            <a:endParaRPr lang="en-US" sz="1000" dirty="0"/>
          </a:p>
        </p:txBody>
      </p:sp>
      <p:sp>
        <p:nvSpPr>
          <p:cNvPr id="21" name="Text 19"/>
          <p:cNvSpPr/>
          <p:nvPr/>
        </p:nvSpPr>
        <p:spPr>
          <a:xfrm>
            <a:off x="4706466" y="3951982"/>
            <a:ext cx="3946178" cy="148828"/>
          </a:xfrm>
          <a:prstGeom prst="rect">
            <a:avLst/>
          </a:prstGeom>
          <a:noFill/>
          <a:ln/>
        </p:spPr>
        <p:txBody>
          <a:bodyPr wrap="none" lIns="0" tIns="0" rIns="0" bIns="0" rtlCol="0" anchor="t"/>
          <a:lstStyle/>
          <a:p>
            <a:pPr algn="l" indent="0" marL="0">
              <a:lnSpc>
                <a:spcPts val="1150"/>
              </a:lnSpc>
              <a:buNone/>
            </a:pPr>
            <a:r>
              <a:rPr lang="en-US" sz="800" dirty="0">
                <a:solidFill>
                  <a:srgbClr val="C2C4B5"/>
                </a:solidFill>
                <a:latin typeface="Bitter" pitchFamily="34" charset="0"/>
                <a:ea typeface="Bitter" pitchFamily="34" charset="-122"/>
                <a:cs typeface="Bitter" pitchFamily="34" charset="-120"/>
              </a:rPr>
              <a:t>Akka (Scala) · LevelDB persistence · Single VM, but cluster-ready if needed</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496119" y="439415"/>
            <a:ext cx="7172251" cy="442987"/>
          </a:xfrm>
          <a:prstGeom prst="rect">
            <a:avLst/>
          </a:prstGeom>
          <a:noFill/>
          <a:ln/>
        </p:spPr>
        <p:txBody>
          <a:bodyPr wrap="none" lIns="0" tIns="0" rIns="0" bIns="0" rtlCol="0" anchor="t"/>
          <a:lstStyle/>
          <a:p>
            <a:pPr algn="l" indent="0" marL="0">
              <a:lnSpc>
                <a:spcPts val="3450"/>
              </a:lnSpc>
              <a:buNone/>
            </a:pPr>
            <a:r>
              <a:rPr lang="en-US" sz="2750" b="1" dirty="0">
                <a:solidFill>
                  <a:srgbClr val="E1E5CD"/>
                </a:solidFill>
                <a:latin typeface="Outfit Bold" pitchFamily="34" charset="0"/>
                <a:ea typeface="Outfit Bold" pitchFamily="34" charset="-122"/>
                <a:cs typeface="Outfit Bold" pitchFamily="34" charset="-120"/>
              </a:rPr>
              <a:t>Wait — Why Did We Even Need a Manifesto?</a:t>
            </a:r>
            <a:endParaRPr lang="en-US" sz="2750" dirty="0"/>
          </a:p>
        </p:txBody>
      </p:sp>
      <p:sp>
        <p:nvSpPr>
          <p:cNvPr id="3" name="Text 1"/>
          <p:cNvSpPr/>
          <p:nvPr/>
        </p:nvSpPr>
        <p:spPr>
          <a:xfrm>
            <a:off x="496119" y="1165920"/>
            <a:ext cx="8151763" cy="226814"/>
          </a:xfrm>
          <a:prstGeom prst="rect">
            <a:avLst/>
          </a:prstGeom>
          <a:noFill/>
          <a:ln/>
        </p:spPr>
        <p:txBody>
          <a:bodyPr wrap="none" lIns="0" tIns="0" rIns="0" bIns="0" rtlCol="0" anchor="t"/>
          <a:lstStyle/>
          <a:p>
            <a:pPr algn="l" indent="0" marL="0">
              <a:lnSpc>
                <a:spcPts val="1750"/>
              </a:lnSpc>
              <a:buNone/>
            </a:pPr>
            <a:r>
              <a:rPr lang="en-US" sz="1100" dirty="0">
                <a:solidFill>
                  <a:srgbClr val="C2C4B5"/>
                </a:solidFill>
                <a:latin typeface="Bitter" pitchFamily="34" charset="0"/>
                <a:ea typeface="Bitter" pitchFamily="34" charset="-122"/>
                <a:cs typeface="Bitter" pitchFamily="34" charset="-120"/>
              </a:rPr>
              <a:t>The world changed. Old-school architecture didn't keep up.</a:t>
            </a:r>
            <a:endParaRPr lang="en-US" sz="1100" dirty="0"/>
          </a:p>
        </p:txBody>
      </p:sp>
      <p:sp>
        <p:nvSpPr>
          <p:cNvPr id="4" name="Shape 2"/>
          <p:cNvSpPr/>
          <p:nvPr/>
        </p:nvSpPr>
        <p:spPr>
          <a:xfrm>
            <a:off x="394022" y="1552203"/>
            <a:ext cx="4107135" cy="2163217"/>
          </a:xfrm>
          <a:prstGeom prst="roundRect">
            <a:avLst>
              <a:gd name="adj" fmla="val 983"/>
            </a:avLst>
          </a:prstGeom>
          <a:solidFill>
            <a:srgbClr val="1F2D1B"/>
          </a:solidFill>
          <a:ln/>
        </p:spPr>
      </p:sp>
      <p:sp>
        <p:nvSpPr>
          <p:cNvPr id="5" name="Text 3"/>
          <p:cNvSpPr/>
          <p:nvPr/>
        </p:nvSpPr>
        <p:spPr>
          <a:xfrm>
            <a:off x="535781" y="1693962"/>
            <a:ext cx="1772022" cy="221456"/>
          </a:xfrm>
          <a:prstGeom prst="rect">
            <a:avLst/>
          </a:prstGeom>
          <a:noFill/>
          <a:ln/>
        </p:spPr>
        <p:txBody>
          <a:bodyPr wrap="none" lIns="0" tIns="0" rIns="0" bIns="0" rtlCol="0" anchor="t"/>
          <a:lstStyle/>
          <a:p>
            <a:pPr algn="l" indent="0" marL="0">
              <a:lnSpc>
                <a:spcPts val="1700"/>
              </a:lnSpc>
              <a:buNone/>
            </a:pPr>
            <a:r>
              <a:rPr lang="en-US" sz="1350" b="1" dirty="0">
                <a:solidFill>
                  <a:srgbClr val="E1E5CD"/>
                </a:solidFill>
                <a:latin typeface="Outfit Bold" pitchFamily="34" charset="0"/>
                <a:ea typeface="Outfit Bold" pitchFamily="34" charset="-122"/>
                <a:cs typeface="Outfit Bold" pitchFamily="34" charset="-120"/>
              </a:rPr>
              <a:t>THEN (Pre-2010)</a:t>
            </a:r>
            <a:endParaRPr lang="en-US" sz="1350" dirty="0"/>
          </a:p>
        </p:txBody>
      </p:sp>
      <p:sp>
        <p:nvSpPr>
          <p:cNvPr id="6" name="Text 4"/>
          <p:cNvSpPr/>
          <p:nvPr/>
        </p:nvSpPr>
        <p:spPr>
          <a:xfrm>
            <a:off x="535781" y="2057177"/>
            <a:ext cx="3823618" cy="1608683"/>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Seconds of response time acceptable</a:t>
            </a:r>
            <a:endParaRPr lang="en-US" sz="1100" dirty="0"/>
          </a:p>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GBs of data, hundreds of servers</a:t>
            </a:r>
            <a:endParaRPr lang="en-US" sz="1100" dirty="0"/>
          </a:p>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Apps deployed weekly or monthly</a:t>
            </a:r>
            <a:endParaRPr lang="en-US" sz="1100" dirty="0"/>
          </a:p>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Multi-threaded blocking I/O</a:t>
            </a:r>
            <a:endParaRPr lang="en-US" sz="1100" dirty="0"/>
          </a:p>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One fat server (scale up)</a:t>
            </a:r>
            <a:endParaRPr lang="en-US" sz="1100" dirty="0"/>
          </a:p>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Downtime = acceptable</a:t>
            </a:r>
            <a:endParaRPr lang="en-US" sz="1100" dirty="0"/>
          </a:p>
        </p:txBody>
      </p:sp>
      <p:sp>
        <p:nvSpPr>
          <p:cNvPr id="7" name="Text 5"/>
          <p:cNvSpPr/>
          <p:nvPr/>
        </p:nvSpPr>
        <p:spPr>
          <a:xfrm>
            <a:off x="4749701" y="1693962"/>
            <a:ext cx="1772022" cy="221456"/>
          </a:xfrm>
          <a:prstGeom prst="rect">
            <a:avLst/>
          </a:prstGeom>
          <a:noFill/>
          <a:ln/>
        </p:spPr>
        <p:txBody>
          <a:bodyPr wrap="none" lIns="0" tIns="0" rIns="0" bIns="0" rtlCol="0" anchor="t"/>
          <a:lstStyle/>
          <a:p>
            <a:pPr algn="l" indent="0" marL="0">
              <a:lnSpc>
                <a:spcPts val="1700"/>
              </a:lnSpc>
              <a:buNone/>
            </a:pPr>
            <a:r>
              <a:rPr lang="en-US" sz="1350" b="1" dirty="0">
                <a:solidFill>
                  <a:srgbClr val="E1E5CD"/>
                </a:solidFill>
                <a:latin typeface="Outfit Bold" pitchFamily="34" charset="0"/>
                <a:ea typeface="Outfit Bold" pitchFamily="34" charset="-122"/>
                <a:cs typeface="Outfit Bold" pitchFamily="34" charset="-120"/>
              </a:rPr>
              <a:t>NOW (Post-2013)</a:t>
            </a:r>
            <a:endParaRPr lang="en-US" sz="1350" dirty="0"/>
          </a:p>
        </p:txBody>
      </p:sp>
      <p:sp>
        <p:nvSpPr>
          <p:cNvPr id="8" name="Text 6"/>
          <p:cNvSpPr/>
          <p:nvPr/>
        </p:nvSpPr>
        <p:spPr>
          <a:xfrm>
            <a:off x="4749701" y="2057177"/>
            <a:ext cx="3902943" cy="1608683"/>
          </a:xfrm>
          <a:prstGeom prst="rect">
            <a:avLst/>
          </a:prstGeom>
          <a:noFill/>
          <a:ln/>
        </p:spPr>
        <p:txBody>
          <a:bodyPr wrap="square" lIns="0" tIns="0" rIns="0" bIns="0" rtlCol="0" anchor="t"/>
          <a:lstStyle/>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Millisecond responses demanded</a:t>
            </a:r>
            <a:endParaRPr lang="en-US" sz="1100" dirty="0"/>
          </a:p>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Petabytes of data, 100% uptime</a:t>
            </a:r>
            <a:endParaRPr lang="en-US" sz="1100" dirty="0"/>
          </a:p>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Continuous delivery, live systems</a:t>
            </a:r>
            <a:endParaRPr lang="en-US" sz="1100" dirty="0"/>
          </a:p>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Non-blocking, async everything</a:t>
            </a:r>
            <a:endParaRPr lang="en-US" sz="1100" dirty="0"/>
          </a:p>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Thousands of cores (scale out)</a:t>
            </a:r>
            <a:endParaRPr lang="en-US" sz="1100" dirty="0"/>
          </a:p>
          <a:p>
            <a:pPr algn="l" marL="342900" indent="-342900">
              <a:lnSpc>
                <a:spcPts val="1750"/>
              </a:lnSpc>
              <a:buSzPct val="100000"/>
              <a:buChar char="•"/>
            </a:pPr>
            <a:r>
              <a:rPr lang="en-US" sz="1100" dirty="0">
                <a:solidFill>
                  <a:srgbClr val="C2C4B5"/>
                </a:solidFill>
                <a:latin typeface="Bitter" pitchFamily="34" charset="0"/>
                <a:ea typeface="Bitter" pitchFamily="34" charset="-122"/>
                <a:cs typeface="Bitter" pitchFamily="34" charset="-120"/>
              </a:rPr>
              <a:t>Downtime = money lost instantly</a:t>
            </a:r>
            <a:endParaRPr lang="en-US" sz="1100" dirty="0"/>
          </a:p>
        </p:txBody>
      </p:sp>
      <p:sp>
        <p:nvSpPr>
          <p:cNvPr id="9" name="Shape 7"/>
          <p:cNvSpPr/>
          <p:nvPr/>
        </p:nvSpPr>
        <p:spPr>
          <a:xfrm>
            <a:off x="496119" y="3874889"/>
            <a:ext cx="8151763" cy="829196"/>
          </a:xfrm>
          <a:prstGeom prst="roundRect">
            <a:avLst>
              <a:gd name="adj" fmla="val 2565"/>
            </a:avLst>
          </a:prstGeom>
          <a:solidFill>
            <a:srgbClr val="022349"/>
          </a:solidFill>
          <a:ln/>
        </p:spPr>
      </p:sp>
      <p:pic>
        <p:nvPicPr>
          <p:cNvPr id="10" name="Image 0" descr="preencoded.png">    </p:cNvPr>
          <p:cNvPicPr>
            <a:picLocks noChangeAspect="1"/>
          </p:cNvPicPr>
          <p:nvPr/>
        </p:nvPicPr>
        <p:blipFill>
          <a:blip r:embed="rId1"/>
          <a:stretch>
            <a:fillRect/>
          </a:stretch>
        </p:blipFill>
        <p:spPr>
          <a:xfrm>
            <a:off x="637877" y="4085183"/>
            <a:ext cx="177180" cy="141759"/>
          </a:xfrm>
          <a:prstGeom prst="rect">
            <a:avLst/>
          </a:prstGeom>
        </p:spPr>
      </p:pic>
      <p:sp>
        <p:nvSpPr>
          <p:cNvPr id="11" name="Text 8"/>
          <p:cNvSpPr/>
          <p:nvPr/>
        </p:nvSpPr>
        <p:spPr>
          <a:xfrm>
            <a:off x="956816" y="4052069"/>
            <a:ext cx="7549307" cy="453628"/>
          </a:xfrm>
          <a:prstGeom prst="rect">
            <a:avLst/>
          </a:prstGeom>
          <a:noFill/>
          <a:ln/>
        </p:spPr>
        <p:txBody>
          <a:bodyPr wrap="square" lIns="0" tIns="0" rIns="0" bIns="0" rtlCol="0" anchor="t"/>
          <a:lstStyle/>
          <a:p>
            <a:pPr algn="l" indent="0" marL="0">
              <a:lnSpc>
                <a:spcPts val="1750"/>
              </a:lnSpc>
              <a:buNone/>
            </a:pPr>
            <a:r>
              <a:rPr lang="en-US" sz="1100" dirty="0">
                <a:solidFill>
                  <a:srgbClr val="FFFFFF"/>
                </a:solidFill>
                <a:latin typeface="Bitter" pitchFamily="34" charset="0"/>
                <a:ea typeface="Bitter" pitchFamily="34" charset="-122"/>
                <a:cs typeface="Bitter" pitchFamily="34" charset="-120"/>
              </a:rPr>
              <a:t>Jonas Bonér &amp; co-authors published the Reactive Manifesto (v2.0) at QCon 2014 to give the industry a common vocabulary.</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96119" y="484063"/>
            <a:ext cx="6103144" cy="420886"/>
          </a:xfrm>
          <a:prstGeom prst="rect">
            <a:avLst/>
          </a:prstGeom>
          <a:noFill/>
          <a:ln/>
        </p:spPr>
        <p:txBody>
          <a:bodyPr wrap="none" lIns="0" tIns="0" rIns="0" bIns="0" rtlCol="0" anchor="t"/>
          <a:lstStyle/>
          <a:p>
            <a:pPr algn="l" indent="0" marL="0">
              <a:lnSpc>
                <a:spcPts val="3300"/>
              </a:lnSpc>
              <a:buNone/>
            </a:pPr>
            <a:r>
              <a:rPr lang="en-US" sz="2650" b="1" dirty="0">
                <a:solidFill>
                  <a:srgbClr val="E1E5CD"/>
                </a:solidFill>
                <a:latin typeface="Outfit Bold" pitchFamily="34" charset="0"/>
                <a:ea typeface="Outfit Bold" pitchFamily="34" charset="-122"/>
                <a:cs typeface="Outfit Bold" pitchFamily="34" charset="-120"/>
              </a:rPr>
              <a:t>Four Traits. One Coherent Architecture.</a:t>
            </a:r>
            <a:endParaRPr lang="en-US" sz="2650" dirty="0"/>
          </a:p>
        </p:txBody>
      </p:sp>
      <p:sp>
        <p:nvSpPr>
          <p:cNvPr id="3" name="Text 1"/>
          <p:cNvSpPr/>
          <p:nvPr/>
        </p:nvSpPr>
        <p:spPr>
          <a:xfrm>
            <a:off x="496119" y="1160785"/>
            <a:ext cx="8151763" cy="210071"/>
          </a:xfrm>
          <a:prstGeom prst="rect">
            <a:avLst/>
          </a:prstGeom>
          <a:noFill/>
          <a:ln/>
        </p:spPr>
        <p:txBody>
          <a:bodyPr wrap="none" lIns="0" tIns="0" rIns="0" bIns="0" rtlCol="0" anchor="t"/>
          <a:lstStyle/>
          <a:p>
            <a:pPr algn="l" indent="0" marL="0">
              <a:lnSpc>
                <a:spcPts val="1650"/>
              </a:lnSpc>
              <a:buNone/>
            </a:pPr>
            <a:r>
              <a:rPr lang="en-US" sz="1050" dirty="0">
                <a:solidFill>
                  <a:srgbClr val="C2C4B5"/>
                </a:solidFill>
                <a:latin typeface="Bitter" pitchFamily="34" charset="0"/>
                <a:ea typeface="Bitter" pitchFamily="34" charset="-122"/>
                <a:cs typeface="Bitter" pitchFamily="34" charset="-120"/>
              </a:rPr>
              <a:t>They aren't independent features — they reinforce each other.</a:t>
            </a:r>
            <a:endParaRPr lang="en-US" sz="1050" dirty="0"/>
          </a:p>
        </p:txBody>
      </p:sp>
      <p:sp>
        <p:nvSpPr>
          <p:cNvPr id="4" name="Shape 2"/>
          <p:cNvSpPr/>
          <p:nvPr/>
        </p:nvSpPr>
        <p:spPr>
          <a:xfrm>
            <a:off x="496119" y="1514773"/>
            <a:ext cx="4011885" cy="1508373"/>
          </a:xfrm>
          <a:prstGeom prst="roundRect">
            <a:avLst>
              <a:gd name="adj" fmla="val 1339"/>
            </a:avLst>
          </a:prstGeom>
          <a:solidFill>
            <a:srgbClr val="3B3C3E"/>
          </a:solidFill>
          <a:ln/>
        </p:spPr>
      </p:sp>
      <p:sp>
        <p:nvSpPr>
          <p:cNvPr id="5" name="Shape 3"/>
          <p:cNvSpPr/>
          <p:nvPr/>
        </p:nvSpPr>
        <p:spPr>
          <a:xfrm>
            <a:off x="630734" y="1649388"/>
            <a:ext cx="403994" cy="403994"/>
          </a:xfrm>
          <a:prstGeom prst="roundRect">
            <a:avLst>
              <a:gd name="adj" fmla="val 14144835"/>
            </a:avLst>
          </a:prstGeom>
          <a:solidFill>
            <a:srgbClr val="9FA582"/>
          </a:solidFill>
          <a:ln/>
        </p:spPr>
      </p:sp>
      <p:pic>
        <p:nvPicPr>
          <p:cNvPr id="6"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41834" y="1760413"/>
            <a:ext cx="181794" cy="181794"/>
          </a:xfrm>
          <a:prstGeom prst="rect">
            <a:avLst/>
          </a:prstGeom>
        </p:spPr>
      </p:pic>
      <p:sp>
        <p:nvSpPr>
          <p:cNvPr id="7" name="Text 4"/>
          <p:cNvSpPr/>
          <p:nvPr/>
        </p:nvSpPr>
        <p:spPr>
          <a:xfrm>
            <a:off x="630734" y="2181299"/>
            <a:ext cx="1683469" cy="210369"/>
          </a:xfrm>
          <a:prstGeom prst="rect">
            <a:avLst/>
          </a:prstGeom>
          <a:noFill/>
          <a:ln/>
        </p:spPr>
        <p:txBody>
          <a:bodyPr wrap="none" lIns="0" tIns="0" rIns="0" bIns="0" rtlCol="0" anchor="t"/>
          <a:lstStyle/>
          <a:p>
            <a:pPr algn="l" indent="0" marL="0">
              <a:lnSpc>
                <a:spcPts val="1650"/>
              </a:lnSpc>
              <a:buNone/>
            </a:pPr>
            <a:r>
              <a:rPr lang="en-US" sz="1300" b="1" dirty="0">
                <a:solidFill>
                  <a:srgbClr val="C2C4B5"/>
                </a:solidFill>
                <a:latin typeface="Outfit Bold" pitchFamily="34" charset="0"/>
                <a:ea typeface="Outfit Bold" pitchFamily="34" charset="-122"/>
                <a:cs typeface="Outfit Bold" pitchFamily="34" charset="-120"/>
              </a:rPr>
              <a:t>Responsive</a:t>
            </a:r>
            <a:endParaRPr lang="en-US" sz="1300" dirty="0"/>
          </a:p>
        </p:txBody>
      </p:sp>
      <p:sp>
        <p:nvSpPr>
          <p:cNvPr id="8" name="Text 5"/>
          <p:cNvSpPr/>
          <p:nvPr/>
        </p:nvSpPr>
        <p:spPr>
          <a:xfrm>
            <a:off x="630734" y="2468389"/>
            <a:ext cx="3742655" cy="420142"/>
          </a:xfrm>
          <a:prstGeom prst="rect">
            <a:avLst/>
          </a:prstGeom>
          <a:noFill/>
          <a:ln/>
        </p:spPr>
        <p:txBody>
          <a:bodyPr wrap="square" lIns="0" tIns="0" rIns="0" bIns="0" rtlCol="0" anchor="t"/>
          <a:lstStyle/>
          <a:p>
            <a:pPr algn="l" indent="0" marL="0">
              <a:lnSpc>
                <a:spcPts val="1650"/>
              </a:lnSpc>
              <a:buNone/>
            </a:pPr>
            <a:r>
              <a:rPr lang="en-US" sz="1050" dirty="0">
                <a:solidFill>
                  <a:srgbClr val="C2C4B5"/>
                </a:solidFill>
                <a:latin typeface="Bitter" pitchFamily="34" charset="0"/>
                <a:ea typeface="Bitter" pitchFamily="34" charset="-122"/>
                <a:cs typeface="Bitter" pitchFamily="34" charset="-120"/>
              </a:rPr>
              <a:t>Responds in a timely manner if at all possible. Bounded latency, predictable QoS.</a:t>
            </a:r>
            <a:endParaRPr lang="en-US" sz="1050" dirty="0"/>
          </a:p>
        </p:txBody>
      </p:sp>
      <p:sp>
        <p:nvSpPr>
          <p:cNvPr id="9" name="Shape 6"/>
          <p:cNvSpPr/>
          <p:nvPr/>
        </p:nvSpPr>
        <p:spPr>
          <a:xfrm>
            <a:off x="4635922" y="1514773"/>
            <a:ext cx="4011960" cy="1508373"/>
          </a:xfrm>
          <a:prstGeom prst="roundRect">
            <a:avLst>
              <a:gd name="adj" fmla="val 1339"/>
            </a:avLst>
          </a:prstGeom>
          <a:solidFill>
            <a:srgbClr val="3B3C3E"/>
          </a:solidFill>
          <a:ln/>
        </p:spPr>
      </p:sp>
      <p:sp>
        <p:nvSpPr>
          <p:cNvPr id="10" name="Shape 7"/>
          <p:cNvSpPr/>
          <p:nvPr/>
        </p:nvSpPr>
        <p:spPr>
          <a:xfrm>
            <a:off x="4770537" y="1649388"/>
            <a:ext cx="403994" cy="403994"/>
          </a:xfrm>
          <a:prstGeom prst="roundRect">
            <a:avLst>
              <a:gd name="adj" fmla="val 14144835"/>
            </a:avLst>
          </a:prstGeom>
          <a:solidFill>
            <a:srgbClr val="9FA582"/>
          </a:solidFill>
          <a:ln/>
        </p:spPr>
      </p:sp>
      <p:pic>
        <p:nvPicPr>
          <p:cNvPr id="11"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1637" y="1760413"/>
            <a:ext cx="181794" cy="181794"/>
          </a:xfrm>
          <a:prstGeom prst="rect">
            <a:avLst/>
          </a:prstGeom>
        </p:spPr>
      </p:pic>
      <p:sp>
        <p:nvSpPr>
          <p:cNvPr id="12" name="Text 8"/>
          <p:cNvSpPr/>
          <p:nvPr/>
        </p:nvSpPr>
        <p:spPr>
          <a:xfrm>
            <a:off x="4770537" y="2181299"/>
            <a:ext cx="1683469" cy="210369"/>
          </a:xfrm>
          <a:prstGeom prst="rect">
            <a:avLst/>
          </a:prstGeom>
          <a:noFill/>
          <a:ln/>
        </p:spPr>
        <p:txBody>
          <a:bodyPr wrap="none" lIns="0" tIns="0" rIns="0" bIns="0" rtlCol="0" anchor="t"/>
          <a:lstStyle/>
          <a:p>
            <a:pPr algn="l" indent="0" marL="0">
              <a:lnSpc>
                <a:spcPts val="1650"/>
              </a:lnSpc>
              <a:buNone/>
            </a:pPr>
            <a:r>
              <a:rPr lang="en-US" sz="1300" b="1" dirty="0">
                <a:solidFill>
                  <a:srgbClr val="C2C4B5"/>
                </a:solidFill>
                <a:latin typeface="Outfit Bold" pitchFamily="34" charset="0"/>
                <a:ea typeface="Outfit Bold" pitchFamily="34" charset="-122"/>
                <a:cs typeface="Outfit Bold" pitchFamily="34" charset="-120"/>
              </a:rPr>
              <a:t>Resilient</a:t>
            </a:r>
            <a:endParaRPr lang="en-US" sz="1300" dirty="0"/>
          </a:p>
        </p:txBody>
      </p:sp>
      <p:sp>
        <p:nvSpPr>
          <p:cNvPr id="13" name="Text 9"/>
          <p:cNvSpPr/>
          <p:nvPr/>
        </p:nvSpPr>
        <p:spPr>
          <a:xfrm>
            <a:off x="4770537" y="2468389"/>
            <a:ext cx="3742730" cy="420142"/>
          </a:xfrm>
          <a:prstGeom prst="rect">
            <a:avLst/>
          </a:prstGeom>
          <a:noFill/>
          <a:ln/>
        </p:spPr>
        <p:txBody>
          <a:bodyPr wrap="square" lIns="0" tIns="0" rIns="0" bIns="0" rtlCol="0" anchor="t"/>
          <a:lstStyle/>
          <a:p>
            <a:pPr algn="l" indent="0" marL="0">
              <a:lnSpc>
                <a:spcPts val="1650"/>
              </a:lnSpc>
              <a:buNone/>
            </a:pPr>
            <a:r>
              <a:rPr lang="en-US" sz="1050" dirty="0">
                <a:solidFill>
                  <a:srgbClr val="C2C4B5"/>
                </a:solidFill>
                <a:latin typeface="Bitter" pitchFamily="34" charset="0"/>
                <a:ea typeface="Bitter" pitchFamily="34" charset="-122"/>
                <a:cs typeface="Bitter" pitchFamily="34" charset="-120"/>
              </a:rPr>
              <a:t>Stays responsive in the face of failure. Failures isolated, delegated, recovered.</a:t>
            </a:r>
            <a:endParaRPr lang="en-US" sz="1050" dirty="0"/>
          </a:p>
        </p:txBody>
      </p:sp>
      <p:sp>
        <p:nvSpPr>
          <p:cNvPr id="14" name="Shape 10"/>
          <p:cNvSpPr/>
          <p:nvPr/>
        </p:nvSpPr>
        <p:spPr>
          <a:xfrm>
            <a:off x="496119" y="3151063"/>
            <a:ext cx="4011885" cy="1508373"/>
          </a:xfrm>
          <a:prstGeom prst="roundRect">
            <a:avLst>
              <a:gd name="adj" fmla="val 1339"/>
            </a:avLst>
          </a:prstGeom>
          <a:solidFill>
            <a:srgbClr val="3B3C3E"/>
          </a:solidFill>
          <a:ln/>
        </p:spPr>
      </p:sp>
      <p:sp>
        <p:nvSpPr>
          <p:cNvPr id="15" name="Shape 11"/>
          <p:cNvSpPr/>
          <p:nvPr/>
        </p:nvSpPr>
        <p:spPr>
          <a:xfrm>
            <a:off x="630734" y="3285679"/>
            <a:ext cx="403994" cy="403994"/>
          </a:xfrm>
          <a:prstGeom prst="roundRect">
            <a:avLst>
              <a:gd name="adj" fmla="val 14144835"/>
            </a:avLst>
          </a:prstGeom>
          <a:solidFill>
            <a:srgbClr val="9FA582"/>
          </a:solidFill>
          <a:ln/>
        </p:spPr>
      </p:sp>
      <p:pic>
        <p:nvPicPr>
          <p:cNvPr id="16"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834" y="3396704"/>
            <a:ext cx="181794" cy="181794"/>
          </a:xfrm>
          <a:prstGeom prst="rect">
            <a:avLst/>
          </a:prstGeom>
        </p:spPr>
      </p:pic>
      <p:sp>
        <p:nvSpPr>
          <p:cNvPr id="17" name="Text 12"/>
          <p:cNvSpPr/>
          <p:nvPr/>
        </p:nvSpPr>
        <p:spPr>
          <a:xfrm>
            <a:off x="630734" y="3817590"/>
            <a:ext cx="1683469" cy="210369"/>
          </a:xfrm>
          <a:prstGeom prst="rect">
            <a:avLst/>
          </a:prstGeom>
          <a:noFill/>
          <a:ln/>
        </p:spPr>
        <p:txBody>
          <a:bodyPr wrap="none" lIns="0" tIns="0" rIns="0" bIns="0" rtlCol="0" anchor="t"/>
          <a:lstStyle/>
          <a:p>
            <a:pPr algn="l" indent="0" marL="0">
              <a:lnSpc>
                <a:spcPts val="1650"/>
              </a:lnSpc>
              <a:buNone/>
            </a:pPr>
            <a:r>
              <a:rPr lang="en-US" sz="1300" b="1" dirty="0">
                <a:solidFill>
                  <a:srgbClr val="C2C4B5"/>
                </a:solidFill>
                <a:latin typeface="Outfit Bold" pitchFamily="34" charset="0"/>
                <a:ea typeface="Outfit Bold" pitchFamily="34" charset="-122"/>
                <a:cs typeface="Outfit Bold" pitchFamily="34" charset="-120"/>
              </a:rPr>
              <a:t>Elastic</a:t>
            </a:r>
            <a:endParaRPr lang="en-US" sz="1300" dirty="0"/>
          </a:p>
        </p:txBody>
      </p:sp>
      <p:sp>
        <p:nvSpPr>
          <p:cNvPr id="18" name="Text 13"/>
          <p:cNvSpPr/>
          <p:nvPr/>
        </p:nvSpPr>
        <p:spPr>
          <a:xfrm>
            <a:off x="630734" y="4104680"/>
            <a:ext cx="3742655" cy="420142"/>
          </a:xfrm>
          <a:prstGeom prst="rect">
            <a:avLst/>
          </a:prstGeom>
          <a:noFill/>
          <a:ln/>
        </p:spPr>
        <p:txBody>
          <a:bodyPr wrap="square" lIns="0" tIns="0" rIns="0" bIns="0" rtlCol="0" anchor="t"/>
          <a:lstStyle/>
          <a:p>
            <a:pPr algn="l" indent="0" marL="0">
              <a:lnSpc>
                <a:spcPts val="1650"/>
              </a:lnSpc>
              <a:buNone/>
            </a:pPr>
            <a:r>
              <a:rPr lang="en-US" sz="1050" dirty="0">
                <a:solidFill>
                  <a:srgbClr val="C2C4B5"/>
                </a:solidFill>
                <a:latin typeface="Bitter" pitchFamily="34" charset="0"/>
                <a:ea typeface="Bitter" pitchFamily="34" charset="-122"/>
                <a:cs typeface="Bitter" pitchFamily="34" charset="-120"/>
              </a:rPr>
              <a:t>Stays responsive under varying workload. Scales up AND down dynamically.</a:t>
            </a:r>
            <a:endParaRPr lang="en-US" sz="1050" dirty="0"/>
          </a:p>
        </p:txBody>
      </p:sp>
      <p:sp>
        <p:nvSpPr>
          <p:cNvPr id="19" name="Shape 14"/>
          <p:cNvSpPr/>
          <p:nvPr/>
        </p:nvSpPr>
        <p:spPr>
          <a:xfrm>
            <a:off x="4635922" y="3151063"/>
            <a:ext cx="4011960" cy="1508373"/>
          </a:xfrm>
          <a:prstGeom prst="roundRect">
            <a:avLst>
              <a:gd name="adj" fmla="val 1339"/>
            </a:avLst>
          </a:prstGeom>
          <a:solidFill>
            <a:srgbClr val="3B3C3E"/>
          </a:solidFill>
          <a:ln/>
        </p:spPr>
      </p:sp>
      <p:sp>
        <p:nvSpPr>
          <p:cNvPr id="20" name="Shape 15"/>
          <p:cNvSpPr/>
          <p:nvPr/>
        </p:nvSpPr>
        <p:spPr>
          <a:xfrm>
            <a:off x="4770537" y="3285679"/>
            <a:ext cx="403994" cy="403994"/>
          </a:xfrm>
          <a:prstGeom prst="roundRect">
            <a:avLst>
              <a:gd name="adj" fmla="val 14144835"/>
            </a:avLst>
          </a:prstGeom>
          <a:solidFill>
            <a:srgbClr val="9FA582"/>
          </a:solidFill>
          <a:ln/>
        </p:spPr>
      </p:sp>
      <p:pic>
        <p:nvPicPr>
          <p:cNvPr id="21"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81637" y="3396704"/>
            <a:ext cx="181794" cy="181794"/>
          </a:xfrm>
          <a:prstGeom prst="rect">
            <a:avLst/>
          </a:prstGeom>
        </p:spPr>
      </p:pic>
      <p:sp>
        <p:nvSpPr>
          <p:cNvPr id="22" name="Text 16"/>
          <p:cNvSpPr/>
          <p:nvPr/>
        </p:nvSpPr>
        <p:spPr>
          <a:xfrm>
            <a:off x="4770537" y="3817590"/>
            <a:ext cx="1683469" cy="210369"/>
          </a:xfrm>
          <a:prstGeom prst="rect">
            <a:avLst/>
          </a:prstGeom>
          <a:noFill/>
          <a:ln/>
        </p:spPr>
        <p:txBody>
          <a:bodyPr wrap="none" lIns="0" tIns="0" rIns="0" bIns="0" rtlCol="0" anchor="t"/>
          <a:lstStyle/>
          <a:p>
            <a:pPr algn="l" indent="0" marL="0">
              <a:lnSpc>
                <a:spcPts val="1650"/>
              </a:lnSpc>
              <a:buNone/>
            </a:pPr>
            <a:r>
              <a:rPr lang="en-US" sz="1300" b="1" dirty="0">
                <a:solidFill>
                  <a:srgbClr val="C2C4B5"/>
                </a:solidFill>
                <a:latin typeface="Outfit Bold" pitchFamily="34" charset="0"/>
                <a:ea typeface="Outfit Bold" pitchFamily="34" charset="-122"/>
                <a:cs typeface="Outfit Bold" pitchFamily="34" charset="-120"/>
              </a:rPr>
              <a:t>Message-Driven</a:t>
            </a:r>
            <a:endParaRPr lang="en-US" sz="1300" dirty="0"/>
          </a:p>
        </p:txBody>
      </p:sp>
      <p:sp>
        <p:nvSpPr>
          <p:cNvPr id="23" name="Text 17"/>
          <p:cNvSpPr/>
          <p:nvPr/>
        </p:nvSpPr>
        <p:spPr>
          <a:xfrm>
            <a:off x="4770537" y="4104680"/>
            <a:ext cx="3742730" cy="420142"/>
          </a:xfrm>
          <a:prstGeom prst="rect">
            <a:avLst/>
          </a:prstGeom>
          <a:noFill/>
          <a:ln/>
        </p:spPr>
        <p:txBody>
          <a:bodyPr wrap="square" lIns="0" tIns="0" rIns="0" bIns="0" rtlCol="0" anchor="t"/>
          <a:lstStyle/>
          <a:p>
            <a:pPr algn="l" indent="0" marL="0">
              <a:lnSpc>
                <a:spcPts val="1650"/>
              </a:lnSpc>
              <a:buNone/>
            </a:pPr>
            <a:r>
              <a:rPr lang="en-US" sz="1050" dirty="0">
                <a:solidFill>
                  <a:srgbClr val="C2C4B5"/>
                </a:solidFill>
                <a:latin typeface="Bitter" pitchFamily="34" charset="0"/>
                <a:ea typeface="Bitter" pitchFamily="34" charset="-122"/>
                <a:cs typeface="Bitter" pitchFamily="34" charset="-120"/>
              </a:rPr>
              <a:t>Async message-passing only. Loose coupling, isolation, location transparency.</a:t>
            </a:r>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96119" y="634231"/>
            <a:ext cx="3189759" cy="398711"/>
          </a:xfrm>
          <a:prstGeom prst="rect">
            <a:avLst/>
          </a:prstGeom>
          <a:noFill/>
          <a:ln/>
        </p:spPr>
        <p:txBody>
          <a:bodyPr wrap="none" lIns="0" tIns="0" rIns="0" bIns="0" rtlCol="0" anchor="t"/>
          <a:lstStyle/>
          <a:p>
            <a:pPr algn="l" indent="0" marL="0">
              <a:lnSpc>
                <a:spcPts val="3100"/>
              </a:lnSpc>
              <a:buNone/>
            </a:pPr>
            <a:r>
              <a:rPr lang="en-US" sz="2500" b="1" dirty="0">
                <a:solidFill>
                  <a:srgbClr val="E1E5CD"/>
                </a:solidFill>
                <a:latin typeface="Outfit Bold" pitchFamily="34" charset="0"/>
                <a:ea typeface="Outfit Bold" pitchFamily="34" charset="-122"/>
                <a:cs typeface="Outfit Bold" pitchFamily="34" charset="-120"/>
              </a:rPr>
              <a:t>Responsive</a:t>
            </a:r>
            <a:endParaRPr lang="en-US" sz="2500" dirty="0"/>
          </a:p>
        </p:txBody>
      </p:sp>
      <p:sp>
        <p:nvSpPr>
          <p:cNvPr id="3" name="Text 1"/>
          <p:cNvSpPr/>
          <p:nvPr/>
        </p:nvSpPr>
        <p:spPr>
          <a:xfrm>
            <a:off x="687437" y="1391766"/>
            <a:ext cx="7960444" cy="193923"/>
          </a:xfrm>
          <a:prstGeom prst="rect">
            <a:avLst/>
          </a:prstGeom>
          <a:noFill/>
          <a:ln/>
        </p:spPr>
        <p:txBody>
          <a:bodyPr wrap="none" lIns="0" tIns="0" rIns="0" bIns="0" rtlCol="0" anchor="t"/>
          <a:lstStyle/>
          <a:p>
            <a:pPr algn="l" indent="0" marL="0">
              <a:lnSpc>
                <a:spcPts val="1500"/>
              </a:lnSpc>
              <a:buNone/>
            </a:pPr>
            <a:r>
              <a:rPr lang="en-US" sz="1000" i="1" dirty="0">
                <a:solidFill>
                  <a:srgbClr val="C2C4B5"/>
                </a:solidFill>
                <a:latin typeface="Bitter" pitchFamily="34" charset="0"/>
                <a:ea typeface="Bitter" pitchFamily="34" charset="-122"/>
                <a:cs typeface="Bitter" pitchFamily="34" charset="-120"/>
              </a:rPr>
              <a:t>"The system responds in a timely manner if at all possible."</a:t>
            </a:r>
            <a:endParaRPr lang="en-US" sz="1000" dirty="0"/>
          </a:p>
        </p:txBody>
      </p:sp>
      <p:sp>
        <p:nvSpPr>
          <p:cNvPr id="4" name="Shape 2"/>
          <p:cNvSpPr/>
          <p:nvPr/>
        </p:nvSpPr>
        <p:spPr>
          <a:xfrm>
            <a:off x="496119" y="1262583"/>
            <a:ext cx="14288" cy="452289"/>
          </a:xfrm>
          <a:prstGeom prst="rect">
            <a:avLst/>
          </a:prstGeom>
          <a:solidFill>
            <a:srgbClr val="9FA582"/>
          </a:solidFill>
          <a:ln/>
        </p:spPr>
      </p:sp>
      <p:sp>
        <p:nvSpPr>
          <p:cNvPr id="5" name="Text 3"/>
          <p:cNvSpPr/>
          <p:nvPr/>
        </p:nvSpPr>
        <p:spPr>
          <a:xfrm>
            <a:off x="496119" y="1958876"/>
            <a:ext cx="1691878" cy="199281"/>
          </a:xfrm>
          <a:prstGeom prst="rect">
            <a:avLst/>
          </a:prstGeom>
          <a:noFill/>
          <a:ln/>
        </p:spPr>
        <p:txBody>
          <a:bodyPr wrap="none" lIns="0" tIns="0" rIns="0" bIns="0" rtlCol="0" anchor="t"/>
          <a:lstStyle/>
          <a:p>
            <a:pPr algn="l" indent="0" marL="0">
              <a:lnSpc>
                <a:spcPts val="1550"/>
              </a:lnSpc>
              <a:buNone/>
            </a:pPr>
            <a:r>
              <a:rPr lang="en-US" sz="1250" b="1" dirty="0">
                <a:solidFill>
                  <a:srgbClr val="E1E5CD"/>
                </a:solidFill>
                <a:latin typeface="Outfit Bold" pitchFamily="34" charset="0"/>
                <a:ea typeface="Outfit Bold" pitchFamily="34" charset="-122"/>
                <a:cs typeface="Outfit Bold" pitchFamily="34" charset="-120"/>
              </a:rPr>
              <a:t>What It Actually Means</a:t>
            </a:r>
            <a:endParaRPr lang="en-US" sz="1250" dirty="0"/>
          </a:p>
        </p:txBody>
      </p:sp>
      <p:sp>
        <p:nvSpPr>
          <p:cNvPr id="6" name="Text 4"/>
          <p:cNvSpPr/>
          <p:nvPr/>
        </p:nvSpPr>
        <p:spPr>
          <a:xfrm>
            <a:off x="496119" y="2272978"/>
            <a:ext cx="3920282" cy="1130350"/>
          </a:xfrm>
          <a:prstGeom prst="rect">
            <a:avLst/>
          </a:prstGeom>
          <a:noFill/>
          <a:ln/>
        </p:spPr>
        <p:txBody>
          <a:bodyPr wrap="square" lIns="0" tIns="0" rIns="0" bIns="0" rtlCol="0" anchor="t"/>
          <a:lstStyle/>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Define hard latency upper bounds (p95, p99 SLOs)</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Async non-blocking I/O — no thread sits waiting</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Circuit breakers prevent cascade slowdowns</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Back-pressure: slow down producers when overwhelmed</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Graceful degradation &gt; silent hanging</a:t>
            </a:r>
            <a:endParaRPr lang="en-US" sz="1000" dirty="0"/>
          </a:p>
        </p:txBody>
      </p:sp>
      <p:sp>
        <p:nvSpPr>
          <p:cNvPr id="7" name="Text 5"/>
          <p:cNvSpPr/>
          <p:nvPr/>
        </p:nvSpPr>
        <p:spPr>
          <a:xfrm>
            <a:off x="4732362" y="1958876"/>
            <a:ext cx="2152278" cy="199281"/>
          </a:xfrm>
          <a:prstGeom prst="rect">
            <a:avLst/>
          </a:prstGeom>
          <a:noFill/>
          <a:ln/>
        </p:spPr>
        <p:txBody>
          <a:bodyPr wrap="none" lIns="0" tIns="0" rIns="0" bIns="0" rtlCol="0" anchor="t"/>
          <a:lstStyle/>
          <a:p>
            <a:pPr algn="l" indent="0" marL="0">
              <a:lnSpc>
                <a:spcPts val="1550"/>
              </a:lnSpc>
              <a:buNone/>
            </a:pPr>
            <a:r>
              <a:rPr lang="en-US" sz="1250" b="1" dirty="0">
                <a:solidFill>
                  <a:srgbClr val="000000"/>
                </a:solidFill>
                <a:latin typeface="Outfit Bold" pitchFamily="34" charset="0"/>
                <a:ea typeface="Outfit Bold" pitchFamily="34" charset="-122"/>
                <a:cs typeface="Outfit Bold" pitchFamily="34" charset="-120"/>
              </a:rPr>
              <a:t>⚠</a:t>
            </a:r>
            <a:pPr algn="l" indent="0" marL="0">
              <a:lnSpc>
                <a:spcPts val="1550"/>
              </a:lnSpc>
              <a:buNone/>
            </a:pPr>
            <a:r>
              <a:rPr lang="en-US" sz="1250" b="1" dirty="0">
                <a:solidFill>
                  <a:srgbClr val="E1E5CD"/>
                </a:solidFill>
                <a:latin typeface="Outfit Bold" pitchFamily="34" charset="0"/>
                <a:ea typeface="Outfit Bold" pitchFamily="34" charset="-122"/>
                <a:cs typeface="Outfit Bold" pitchFamily="34" charset="-120"/>
              </a:rPr>
              <a:t> Anti-Pattern: Silent Death</a:t>
            </a:r>
            <a:endParaRPr lang="en-US" sz="1250" dirty="0"/>
          </a:p>
        </p:txBody>
      </p:sp>
      <p:sp>
        <p:nvSpPr>
          <p:cNvPr id="8" name="Text 6"/>
          <p:cNvSpPr/>
          <p:nvPr/>
        </p:nvSpPr>
        <p:spPr>
          <a:xfrm>
            <a:off x="4732362" y="2272978"/>
            <a:ext cx="3920282" cy="581769"/>
          </a:xfrm>
          <a:prstGeom prst="rect">
            <a:avLst/>
          </a:prstGeom>
          <a:noFill/>
          <a:ln/>
        </p:spPr>
        <p:txBody>
          <a:bodyPr wrap="square" lIns="0" tIns="0" rIns="0" bIns="0" rtlCol="0" anchor="t"/>
          <a:lstStyle/>
          <a:p>
            <a:pPr algn="l" indent="0" marL="0">
              <a:lnSpc>
                <a:spcPts val="1500"/>
              </a:lnSpc>
              <a:buNone/>
            </a:pPr>
            <a:r>
              <a:rPr lang="en-US" sz="1000" dirty="0">
                <a:solidFill>
                  <a:srgbClr val="C2C4B5"/>
                </a:solidFill>
                <a:latin typeface="Bitter" pitchFamily="34" charset="0"/>
                <a:ea typeface="Bitter" pitchFamily="34" charset="-122"/>
                <a:cs typeface="Bitter" pitchFamily="34" charset="-120"/>
              </a:rPr>
              <a:t>A Spring WebFlux service looked reactive but had a single blocking JDBC call on the event loop. All event-loop threads stalled. Users saw slow pages. No exception thrown. No alert fired.</a:t>
            </a:r>
            <a:endParaRPr lang="en-US" sz="1000" dirty="0"/>
          </a:p>
        </p:txBody>
      </p:sp>
      <p:sp>
        <p:nvSpPr>
          <p:cNvPr id="9" name="Shape 7"/>
          <p:cNvSpPr/>
          <p:nvPr/>
        </p:nvSpPr>
        <p:spPr>
          <a:xfrm>
            <a:off x="4732362" y="2983929"/>
            <a:ext cx="3920282" cy="905024"/>
          </a:xfrm>
          <a:prstGeom prst="roundRect">
            <a:avLst>
              <a:gd name="adj" fmla="val 2115"/>
            </a:avLst>
          </a:prstGeom>
          <a:solidFill>
            <a:srgbClr val="2A2C20"/>
          </a:solidFill>
          <a:ln/>
        </p:spPr>
      </p:sp>
      <p:pic>
        <p:nvPicPr>
          <p:cNvPr id="10" name="Image 0" descr="preencoded.png">    </p:cNvPr>
          <p:cNvPicPr>
            <a:picLocks noChangeAspect="1"/>
          </p:cNvPicPr>
          <p:nvPr/>
        </p:nvPicPr>
        <p:blipFill>
          <a:blip r:embed="rId1"/>
          <a:stretch>
            <a:fillRect/>
          </a:stretch>
        </p:blipFill>
        <p:spPr>
          <a:xfrm>
            <a:off x="4859908" y="3169816"/>
            <a:ext cx="159469" cy="127546"/>
          </a:xfrm>
          <a:prstGeom prst="rect">
            <a:avLst/>
          </a:prstGeom>
        </p:spPr>
      </p:pic>
      <p:sp>
        <p:nvSpPr>
          <p:cNvPr id="11" name="Text 8"/>
          <p:cNvSpPr/>
          <p:nvPr/>
        </p:nvSpPr>
        <p:spPr>
          <a:xfrm>
            <a:off x="5146923" y="3130600"/>
            <a:ext cx="3378175" cy="591294"/>
          </a:xfrm>
          <a:prstGeom prst="rect">
            <a:avLst/>
          </a:prstGeom>
          <a:noFill/>
          <a:ln/>
        </p:spPr>
        <p:txBody>
          <a:bodyPr wrap="square" lIns="0" tIns="0" rIns="0" bIns="0" rtlCol="0" anchor="t"/>
          <a:lstStyle/>
          <a:p>
            <a:pPr algn="l" indent="0" marL="0">
              <a:lnSpc>
                <a:spcPts val="1500"/>
              </a:lnSpc>
              <a:buNone/>
            </a:pPr>
            <a:r>
              <a:rPr lang="en-US" sz="1000" b="1" dirty="0">
                <a:solidFill>
                  <a:srgbClr val="FFFFFF"/>
                </a:solidFill>
                <a:latin typeface="Bitter" pitchFamily="34" charset="0"/>
                <a:ea typeface="Bitter" pitchFamily="34" charset="-122"/>
                <a:cs typeface="Bitter" pitchFamily="34" charset="-120"/>
              </a:rPr>
              <a:t>Fix:</a:t>
            </a:r>
            <a:pPr algn="l" indent="0" marL="0">
              <a:lnSpc>
                <a:spcPts val="1500"/>
              </a:lnSpc>
              <a:buNone/>
            </a:pPr>
            <a:r>
              <a:rPr lang="en-US" sz="1000" dirty="0">
                <a:solidFill>
                  <a:srgbClr val="FFFFFF"/>
                </a:solidFill>
                <a:latin typeface="Bitter" pitchFamily="34" charset="0"/>
                <a:ea typeface="Bitter" pitchFamily="34" charset="-122"/>
                <a:cs typeface="Bitter" pitchFamily="34" charset="-120"/>
              </a:rPr>
              <a:t> </a:t>
            </a:r>
            <a:pPr algn="l" indent="0" marL="0">
              <a:lnSpc>
                <a:spcPts val="1500"/>
              </a:lnSpc>
              <a:buNone/>
            </a:pPr>
            <a:r>
              <a:rPr lang="en-US" sz="1000" dirty="0">
                <a:solidFill>
                  <a:srgbClr val="FFFFFF"/>
                </a:solidFill>
                <a:highlight>
                  <a:srgbClr val="292A2C"/>
                </a:highlight>
                <a:latin typeface="Consolas" pitchFamily="34" charset="0"/>
                <a:ea typeface="Consolas" pitchFamily="34" charset="-122"/>
                <a:cs typeface="Consolas" pitchFamily="34" charset="-120"/>
              </a:rPr>
              <a:t>Mono.fromCallable().subscribeOn(Schedulers.boundedElastic())</a:t>
            </a:r>
            <a:pPr algn="l" indent="0" marL="0">
              <a:lnSpc>
                <a:spcPts val="1500"/>
              </a:lnSpc>
              <a:buNone/>
            </a:pPr>
            <a:r>
              <a:rPr lang="en-US" sz="1000" dirty="0">
                <a:solidFill>
                  <a:srgbClr val="FFFFFF"/>
                </a:solidFill>
                <a:latin typeface="Bitter" pitchFamily="34" charset="0"/>
                <a:ea typeface="Bitter" pitchFamily="34" charset="-122"/>
                <a:cs typeface="Bitter" pitchFamily="34" charset="-120"/>
              </a:rPr>
              <a:t> + R2DBC driver.</a:t>
            </a:r>
            <a:endParaRPr lang="en-US" sz="1000" dirty="0"/>
          </a:p>
        </p:txBody>
      </p:sp>
      <p:sp>
        <p:nvSpPr>
          <p:cNvPr id="12" name="Text 9"/>
          <p:cNvSpPr/>
          <p:nvPr/>
        </p:nvSpPr>
        <p:spPr>
          <a:xfrm>
            <a:off x="4732362" y="4018136"/>
            <a:ext cx="3920282" cy="387846"/>
          </a:xfrm>
          <a:prstGeom prst="rect">
            <a:avLst/>
          </a:prstGeom>
          <a:noFill/>
          <a:ln/>
        </p:spPr>
        <p:txBody>
          <a:bodyPr wrap="square" lIns="0" tIns="0" rIns="0" bIns="0" rtlCol="0" anchor="t"/>
          <a:lstStyle/>
          <a:p>
            <a:pPr algn="l" indent="0" marL="0">
              <a:lnSpc>
                <a:spcPts val="1500"/>
              </a:lnSpc>
              <a:buNone/>
            </a:pPr>
            <a:r>
              <a:rPr lang="en-US" sz="1000" b="1" dirty="0">
                <a:solidFill>
                  <a:srgbClr val="C2C4B5"/>
                </a:solidFill>
                <a:latin typeface="Bitter" pitchFamily="34" charset="0"/>
                <a:ea typeface="Bitter" pitchFamily="34" charset="-122"/>
                <a:cs typeface="Bitter" pitchFamily="34" charset="-120"/>
              </a:rPr>
              <a:t>Key Metrics:</a:t>
            </a:r>
            <a:pPr algn="l" indent="0" marL="0">
              <a:lnSpc>
                <a:spcPts val="1500"/>
              </a:lnSpc>
              <a:buNone/>
            </a:pPr>
            <a:r>
              <a:rPr lang="en-US" sz="1000" dirty="0">
                <a:solidFill>
                  <a:srgbClr val="C2C4B5"/>
                </a:solidFill>
                <a:latin typeface="Bitter" pitchFamily="34" charset="0"/>
                <a:ea typeface="Bitter" pitchFamily="34" charset="-122"/>
                <a:cs typeface="Bitter" pitchFamily="34" charset="-120"/>
              </a:rPr>
              <a:t> p50 / p90 / p99 latency · Request completion rate · Error rate under load · Event-loop thread utilization</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96119" y="762149"/>
            <a:ext cx="3544119" cy="442987"/>
          </a:xfrm>
          <a:prstGeom prst="rect">
            <a:avLst/>
          </a:prstGeom>
          <a:noFill/>
          <a:ln/>
        </p:spPr>
        <p:txBody>
          <a:bodyPr wrap="none" lIns="0" tIns="0" rIns="0" bIns="0" rtlCol="0" anchor="t"/>
          <a:lstStyle/>
          <a:p>
            <a:pPr algn="l" indent="0" marL="0">
              <a:lnSpc>
                <a:spcPts val="3450"/>
              </a:lnSpc>
              <a:buNone/>
            </a:pPr>
            <a:r>
              <a:rPr lang="en-US" sz="2750" b="1" dirty="0">
                <a:solidFill>
                  <a:srgbClr val="E1E5CD"/>
                </a:solidFill>
                <a:latin typeface="Outfit Bold" pitchFamily="34" charset="0"/>
                <a:ea typeface="Outfit Bold" pitchFamily="34" charset="-122"/>
                <a:cs typeface="Outfit Bold" pitchFamily="34" charset="-120"/>
              </a:rPr>
              <a:t>Resilient</a:t>
            </a:r>
            <a:endParaRPr lang="en-US" sz="2750" dirty="0"/>
          </a:p>
        </p:txBody>
      </p:sp>
      <p:sp>
        <p:nvSpPr>
          <p:cNvPr id="3" name="Text 1"/>
          <p:cNvSpPr/>
          <p:nvPr/>
        </p:nvSpPr>
        <p:spPr>
          <a:xfrm>
            <a:off x="708720" y="1648123"/>
            <a:ext cx="7939162" cy="226814"/>
          </a:xfrm>
          <a:prstGeom prst="rect">
            <a:avLst/>
          </a:prstGeom>
          <a:noFill/>
          <a:ln/>
        </p:spPr>
        <p:txBody>
          <a:bodyPr wrap="none" lIns="0" tIns="0" rIns="0" bIns="0" rtlCol="0" anchor="t"/>
          <a:lstStyle/>
          <a:p>
            <a:pPr algn="l" indent="0" marL="0">
              <a:lnSpc>
                <a:spcPts val="1750"/>
              </a:lnSpc>
              <a:buNone/>
            </a:pPr>
            <a:r>
              <a:rPr lang="en-US" sz="1100" i="1" dirty="0">
                <a:solidFill>
                  <a:srgbClr val="C2C4B5"/>
                </a:solidFill>
                <a:latin typeface="Bitter" pitchFamily="34" charset="0"/>
                <a:ea typeface="Bitter" pitchFamily="34" charset="-122"/>
                <a:cs typeface="Bitter" pitchFamily="34" charset="-120"/>
              </a:rPr>
              <a:t>"Stays responsive in the face of failure. Failures are isolated, contained, delegated."</a:t>
            </a:r>
            <a:endParaRPr lang="en-US" sz="1100" dirty="0"/>
          </a:p>
        </p:txBody>
      </p:sp>
      <p:sp>
        <p:nvSpPr>
          <p:cNvPr id="4" name="Shape 2"/>
          <p:cNvSpPr/>
          <p:nvPr/>
        </p:nvSpPr>
        <p:spPr>
          <a:xfrm>
            <a:off x="496119" y="1488653"/>
            <a:ext cx="19050" cy="545753"/>
          </a:xfrm>
          <a:prstGeom prst="rect">
            <a:avLst/>
          </a:prstGeom>
          <a:solidFill>
            <a:srgbClr val="9FA582"/>
          </a:solidFill>
          <a:ln/>
        </p:spPr>
      </p:sp>
      <p:sp>
        <p:nvSpPr>
          <p:cNvPr id="5" name="Shape 3"/>
          <p:cNvSpPr/>
          <p:nvPr/>
        </p:nvSpPr>
        <p:spPr>
          <a:xfrm>
            <a:off x="496119" y="2193875"/>
            <a:ext cx="2622724" cy="2187476"/>
          </a:xfrm>
          <a:prstGeom prst="roundRect">
            <a:avLst>
              <a:gd name="adj" fmla="val 972"/>
            </a:avLst>
          </a:prstGeom>
          <a:solidFill>
            <a:srgbClr val="1C1D1F"/>
          </a:solidFill>
          <a:ln w="19050">
            <a:solidFill>
              <a:srgbClr val="545557"/>
            </a:solidFill>
            <a:prstDash val="solid"/>
          </a:ln>
        </p:spPr>
      </p:sp>
      <p:sp>
        <p:nvSpPr>
          <p:cNvPr id="6" name="Shape 4"/>
          <p:cNvSpPr/>
          <p:nvPr/>
        </p:nvSpPr>
        <p:spPr>
          <a:xfrm>
            <a:off x="515169" y="2212925"/>
            <a:ext cx="2584624" cy="425276"/>
          </a:xfrm>
          <a:prstGeom prst="rect">
            <a:avLst/>
          </a:prstGeom>
          <a:solidFill>
            <a:srgbClr val="3B3C3E"/>
          </a:solidFill>
          <a:ln/>
        </p:spPr>
      </p:sp>
      <p:pic>
        <p:nvPicPr>
          <p:cNvPr id="7"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701180" y="2319189"/>
            <a:ext cx="212601" cy="212601"/>
          </a:xfrm>
          <a:prstGeom prst="rect">
            <a:avLst/>
          </a:prstGeom>
        </p:spPr>
      </p:pic>
      <p:sp>
        <p:nvSpPr>
          <p:cNvPr id="8" name="Text 5"/>
          <p:cNvSpPr/>
          <p:nvPr/>
        </p:nvSpPr>
        <p:spPr>
          <a:xfrm>
            <a:off x="656927" y="2779961"/>
            <a:ext cx="1772022" cy="221456"/>
          </a:xfrm>
          <a:prstGeom prst="rect">
            <a:avLst/>
          </a:prstGeom>
          <a:noFill/>
          <a:ln/>
        </p:spPr>
        <p:txBody>
          <a:bodyPr wrap="none" lIns="0" tIns="0" rIns="0" bIns="0" rtlCol="0" anchor="t"/>
          <a:lstStyle/>
          <a:p>
            <a:pPr algn="l" indent="0" marL="0">
              <a:lnSpc>
                <a:spcPts val="1700"/>
              </a:lnSpc>
              <a:buNone/>
            </a:pPr>
            <a:r>
              <a:rPr lang="en-US" sz="1350" b="1" dirty="0">
                <a:solidFill>
                  <a:srgbClr val="C2C4B5"/>
                </a:solidFill>
                <a:latin typeface="Outfit Bold" pitchFamily="34" charset="0"/>
                <a:ea typeface="Outfit Bold" pitchFamily="34" charset="-122"/>
                <a:cs typeface="Outfit Bold" pitchFamily="34" charset="-120"/>
              </a:rPr>
              <a:t>Actor Supervision</a:t>
            </a:r>
            <a:endParaRPr lang="en-US" sz="1350" dirty="0"/>
          </a:p>
        </p:txBody>
      </p:sp>
      <p:sp>
        <p:nvSpPr>
          <p:cNvPr id="9" name="Text 6"/>
          <p:cNvSpPr/>
          <p:nvPr/>
        </p:nvSpPr>
        <p:spPr>
          <a:xfrm>
            <a:off x="656927" y="3086472"/>
            <a:ext cx="2301106" cy="1134070"/>
          </a:xfrm>
          <a:prstGeom prst="rect">
            <a:avLst/>
          </a:prstGeom>
          <a:noFill/>
          <a:ln/>
        </p:spPr>
        <p:txBody>
          <a:bodyPr wrap="square" lIns="0" tIns="0" rIns="0" bIns="0" rtlCol="0" anchor="t"/>
          <a:lstStyle/>
          <a:p>
            <a:pPr algn="l" indent="0" marL="0">
              <a:lnSpc>
                <a:spcPts val="1750"/>
              </a:lnSpc>
              <a:buNone/>
            </a:pPr>
            <a:r>
              <a:rPr lang="en-US" sz="1100" dirty="0">
                <a:solidFill>
                  <a:srgbClr val="C2C4B5"/>
                </a:solidFill>
                <a:latin typeface="Bitter" pitchFamily="34" charset="0"/>
                <a:ea typeface="Bitter" pitchFamily="34" charset="-122"/>
                <a:cs typeface="Bitter" pitchFamily="34" charset="-120"/>
              </a:rPr>
              <a:t>Each actor has a supervisor that decides: Restart? Stop? Escalate? One actor crashes → it restarts in isolation. Nothing else dies. Used heavily by Akka &amp; Erlang.</a:t>
            </a:r>
            <a:endParaRPr lang="en-US" sz="1100" dirty="0"/>
          </a:p>
        </p:txBody>
      </p:sp>
      <p:sp>
        <p:nvSpPr>
          <p:cNvPr id="10" name="Shape 7"/>
          <p:cNvSpPr/>
          <p:nvPr/>
        </p:nvSpPr>
        <p:spPr>
          <a:xfrm>
            <a:off x="3260601" y="2193875"/>
            <a:ext cx="2622724" cy="2187476"/>
          </a:xfrm>
          <a:prstGeom prst="roundRect">
            <a:avLst>
              <a:gd name="adj" fmla="val 972"/>
            </a:avLst>
          </a:prstGeom>
          <a:solidFill>
            <a:srgbClr val="1C1D1F"/>
          </a:solidFill>
          <a:ln w="19050">
            <a:solidFill>
              <a:srgbClr val="545557"/>
            </a:solidFill>
            <a:prstDash val="solid"/>
          </a:ln>
        </p:spPr>
      </p:sp>
      <p:sp>
        <p:nvSpPr>
          <p:cNvPr id="11" name="Shape 8"/>
          <p:cNvSpPr/>
          <p:nvPr/>
        </p:nvSpPr>
        <p:spPr>
          <a:xfrm>
            <a:off x="3279651" y="2212925"/>
            <a:ext cx="2584624" cy="425276"/>
          </a:xfrm>
          <a:prstGeom prst="rect">
            <a:avLst/>
          </a:prstGeom>
          <a:solidFill>
            <a:srgbClr val="3B3C3E"/>
          </a:solidFill>
          <a:ln/>
        </p:spPr>
      </p:sp>
      <p:pic>
        <p:nvPicPr>
          <p:cNvPr id="12"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5662" y="2319189"/>
            <a:ext cx="212601" cy="212601"/>
          </a:xfrm>
          <a:prstGeom prst="rect">
            <a:avLst/>
          </a:prstGeom>
        </p:spPr>
      </p:pic>
      <p:sp>
        <p:nvSpPr>
          <p:cNvPr id="13" name="Text 9"/>
          <p:cNvSpPr/>
          <p:nvPr/>
        </p:nvSpPr>
        <p:spPr>
          <a:xfrm>
            <a:off x="3421410" y="2779961"/>
            <a:ext cx="1772022" cy="221456"/>
          </a:xfrm>
          <a:prstGeom prst="rect">
            <a:avLst/>
          </a:prstGeom>
          <a:noFill/>
          <a:ln/>
        </p:spPr>
        <p:txBody>
          <a:bodyPr wrap="none" lIns="0" tIns="0" rIns="0" bIns="0" rtlCol="0" anchor="t"/>
          <a:lstStyle/>
          <a:p>
            <a:pPr algn="l" indent="0" marL="0">
              <a:lnSpc>
                <a:spcPts val="1700"/>
              </a:lnSpc>
              <a:buNone/>
            </a:pPr>
            <a:r>
              <a:rPr lang="en-US" sz="1350" b="1" dirty="0">
                <a:solidFill>
                  <a:srgbClr val="C2C4B5"/>
                </a:solidFill>
                <a:latin typeface="Outfit Bold" pitchFamily="34" charset="0"/>
                <a:ea typeface="Outfit Bold" pitchFamily="34" charset="-122"/>
                <a:cs typeface="Outfit Bold" pitchFamily="34" charset="-120"/>
              </a:rPr>
              <a:t>Bulkheads</a:t>
            </a:r>
            <a:endParaRPr lang="en-US" sz="1350" dirty="0"/>
          </a:p>
        </p:txBody>
      </p:sp>
      <p:sp>
        <p:nvSpPr>
          <p:cNvPr id="14" name="Text 10"/>
          <p:cNvSpPr/>
          <p:nvPr/>
        </p:nvSpPr>
        <p:spPr>
          <a:xfrm>
            <a:off x="3421410" y="3086472"/>
            <a:ext cx="2301106" cy="1134070"/>
          </a:xfrm>
          <a:prstGeom prst="rect">
            <a:avLst/>
          </a:prstGeom>
          <a:noFill/>
          <a:ln/>
        </p:spPr>
        <p:txBody>
          <a:bodyPr wrap="square" lIns="0" tIns="0" rIns="0" bIns="0" rtlCol="0" anchor="t"/>
          <a:lstStyle/>
          <a:p>
            <a:pPr algn="l" indent="0" marL="0">
              <a:lnSpc>
                <a:spcPts val="1750"/>
              </a:lnSpc>
              <a:buNone/>
            </a:pPr>
            <a:r>
              <a:rPr lang="en-US" sz="1100" dirty="0">
                <a:solidFill>
                  <a:srgbClr val="C2C4B5"/>
                </a:solidFill>
                <a:latin typeface="Bitter" pitchFamily="34" charset="0"/>
                <a:ea typeface="Bitter" pitchFamily="34" charset="-122"/>
                <a:cs typeface="Bitter" pitchFamily="34" charset="-120"/>
              </a:rPr>
              <a:t>Partition the system into compartments. Dedicated thread pools per tenant or feature. One overloaded pool can't starve another.</a:t>
            </a:r>
            <a:endParaRPr lang="en-US" sz="1100" dirty="0"/>
          </a:p>
        </p:txBody>
      </p:sp>
      <p:sp>
        <p:nvSpPr>
          <p:cNvPr id="15" name="Shape 11"/>
          <p:cNvSpPr/>
          <p:nvPr/>
        </p:nvSpPr>
        <p:spPr>
          <a:xfrm>
            <a:off x="6025083" y="2193875"/>
            <a:ext cx="2622724" cy="2187476"/>
          </a:xfrm>
          <a:prstGeom prst="roundRect">
            <a:avLst>
              <a:gd name="adj" fmla="val 972"/>
            </a:avLst>
          </a:prstGeom>
          <a:solidFill>
            <a:srgbClr val="1C1D1F"/>
          </a:solidFill>
          <a:ln w="19050">
            <a:solidFill>
              <a:srgbClr val="545557"/>
            </a:solidFill>
            <a:prstDash val="solid"/>
          </a:ln>
        </p:spPr>
      </p:sp>
      <p:sp>
        <p:nvSpPr>
          <p:cNvPr id="16" name="Shape 12"/>
          <p:cNvSpPr/>
          <p:nvPr/>
        </p:nvSpPr>
        <p:spPr>
          <a:xfrm>
            <a:off x="6044133" y="2212925"/>
            <a:ext cx="2584624" cy="425276"/>
          </a:xfrm>
          <a:prstGeom prst="rect">
            <a:avLst/>
          </a:prstGeom>
          <a:solidFill>
            <a:srgbClr val="3B3C3E"/>
          </a:solidFill>
          <a:ln/>
        </p:spPr>
      </p:sp>
      <p:pic>
        <p:nvPicPr>
          <p:cNvPr id="17"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0145" y="2319189"/>
            <a:ext cx="212601" cy="212601"/>
          </a:xfrm>
          <a:prstGeom prst="rect">
            <a:avLst/>
          </a:prstGeom>
        </p:spPr>
      </p:pic>
      <p:sp>
        <p:nvSpPr>
          <p:cNvPr id="18" name="Text 13"/>
          <p:cNvSpPr/>
          <p:nvPr/>
        </p:nvSpPr>
        <p:spPr>
          <a:xfrm>
            <a:off x="6185892" y="2779961"/>
            <a:ext cx="1772022" cy="221456"/>
          </a:xfrm>
          <a:prstGeom prst="rect">
            <a:avLst/>
          </a:prstGeom>
          <a:noFill/>
          <a:ln/>
        </p:spPr>
        <p:txBody>
          <a:bodyPr wrap="none" lIns="0" tIns="0" rIns="0" bIns="0" rtlCol="0" anchor="t"/>
          <a:lstStyle/>
          <a:p>
            <a:pPr algn="l" indent="0" marL="0">
              <a:lnSpc>
                <a:spcPts val="1700"/>
              </a:lnSpc>
              <a:buNone/>
            </a:pPr>
            <a:r>
              <a:rPr lang="en-US" sz="1350" b="1" dirty="0">
                <a:solidFill>
                  <a:srgbClr val="C2C4B5"/>
                </a:solidFill>
                <a:latin typeface="Outfit Bold" pitchFamily="34" charset="0"/>
                <a:ea typeface="Outfit Bold" pitchFamily="34" charset="-122"/>
                <a:cs typeface="Outfit Bold" pitchFamily="34" charset="-120"/>
              </a:rPr>
              <a:t>Circuit Breaker</a:t>
            </a:r>
            <a:endParaRPr lang="en-US" sz="1350" dirty="0"/>
          </a:p>
        </p:txBody>
      </p:sp>
      <p:sp>
        <p:nvSpPr>
          <p:cNvPr id="19" name="Text 14"/>
          <p:cNvSpPr/>
          <p:nvPr/>
        </p:nvSpPr>
        <p:spPr>
          <a:xfrm>
            <a:off x="6185892" y="3086472"/>
            <a:ext cx="2301106" cy="907256"/>
          </a:xfrm>
          <a:prstGeom prst="rect">
            <a:avLst/>
          </a:prstGeom>
          <a:noFill/>
          <a:ln/>
        </p:spPr>
        <p:txBody>
          <a:bodyPr wrap="square" lIns="0" tIns="0" rIns="0" bIns="0" rtlCol="0" anchor="t"/>
          <a:lstStyle/>
          <a:p>
            <a:pPr algn="l" indent="0" marL="0">
              <a:lnSpc>
                <a:spcPts val="1750"/>
              </a:lnSpc>
              <a:buNone/>
            </a:pPr>
            <a:r>
              <a:rPr lang="en-US" sz="1100" dirty="0">
                <a:solidFill>
                  <a:srgbClr val="C2C4B5"/>
                </a:solidFill>
                <a:latin typeface="Bitter" pitchFamily="34" charset="0"/>
                <a:ea typeface="Bitter" pitchFamily="34" charset="-122"/>
                <a:cs typeface="Bitter" pitchFamily="34" charset="-120"/>
              </a:rPr>
              <a:t>Once failures cross a threshold, stop trying. Return fast errors instead of queueing up. Prevents thread exhaustion cascade.</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96119" y="781124"/>
            <a:ext cx="3742804" cy="398711"/>
          </a:xfrm>
          <a:prstGeom prst="rect">
            <a:avLst/>
          </a:prstGeom>
          <a:noFill/>
          <a:ln/>
        </p:spPr>
        <p:txBody>
          <a:bodyPr wrap="none" lIns="0" tIns="0" rIns="0" bIns="0" rtlCol="0" anchor="t"/>
          <a:lstStyle/>
          <a:p>
            <a:pPr algn="l" indent="0" marL="0">
              <a:lnSpc>
                <a:spcPts val="3100"/>
              </a:lnSpc>
              <a:buNone/>
            </a:pPr>
            <a:r>
              <a:rPr lang="en-US" sz="2500" b="1" dirty="0">
                <a:solidFill>
                  <a:srgbClr val="E1E5CD"/>
                </a:solidFill>
                <a:latin typeface="Outfit Bold" pitchFamily="34" charset="0"/>
                <a:ea typeface="Outfit Bold" pitchFamily="34" charset="-122"/>
                <a:cs typeface="Outfit Bold" pitchFamily="34" charset="-120"/>
              </a:rPr>
              <a:t>Elastic &amp; Message-Driven</a:t>
            </a:r>
            <a:endParaRPr lang="en-US" sz="2500" dirty="0"/>
          </a:p>
        </p:txBody>
      </p:sp>
      <p:sp>
        <p:nvSpPr>
          <p:cNvPr id="3" name="Text 1"/>
          <p:cNvSpPr/>
          <p:nvPr/>
        </p:nvSpPr>
        <p:spPr>
          <a:xfrm>
            <a:off x="496119" y="1466850"/>
            <a:ext cx="1594842" cy="199281"/>
          </a:xfrm>
          <a:prstGeom prst="rect">
            <a:avLst/>
          </a:prstGeom>
          <a:noFill/>
          <a:ln/>
        </p:spPr>
        <p:txBody>
          <a:bodyPr wrap="none" lIns="0" tIns="0" rIns="0" bIns="0" rtlCol="0" anchor="t"/>
          <a:lstStyle/>
          <a:p>
            <a:pPr algn="l" indent="0" marL="0">
              <a:lnSpc>
                <a:spcPts val="1550"/>
              </a:lnSpc>
              <a:buNone/>
            </a:pPr>
            <a:r>
              <a:rPr lang="en-US" sz="1250" b="1" dirty="0">
                <a:solidFill>
                  <a:srgbClr val="E1E5CD"/>
                </a:solidFill>
                <a:latin typeface="Outfit Bold" pitchFamily="34" charset="0"/>
                <a:ea typeface="Outfit Bold" pitchFamily="34" charset="-122"/>
                <a:cs typeface="Outfit Bold" pitchFamily="34" charset="-120"/>
              </a:rPr>
              <a:t>Elastic </a:t>
            </a:r>
            <a:pPr algn="l" indent="0" marL="0">
              <a:lnSpc>
                <a:spcPts val="1550"/>
              </a:lnSpc>
              <a:buNone/>
            </a:pPr>
            <a:r>
              <a:rPr lang="en-US" sz="1250" b="1" dirty="0">
                <a:solidFill>
                  <a:srgbClr val="000000"/>
                </a:solidFill>
                <a:latin typeface="Outfit Bold" pitchFamily="34" charset="0"/>
                <a:ea typeface="Outfit Bold" pitchFamily="34" charset="-122"/>
                <a:cs typeface="Outfit Bold" pitchFamily="34" charset="-120"/>
              </a:rPr>
              <a:t>↔</a:t>
            </a:r>
            <a:endParaRPr lang="en-US" sz="1250" dirty="0"/>
          </a:p>
        </p:txBody>
      </p:sp>
      <p:sp>
        <p:nvSpPr>
          <p:cNvPr id="4" name="Text 2"/>
          <p:cNvSpPr/>
          <p:nvPr/>
        </p:nvSpPr>
        <p:spPr>
          <a:xfrm>
            <a:off x="496119" y="1780952"/>
            <a:ext cx="3920282" cy="193923"/>
          </a:xfrm>
          <a:prstGeom prst="rect">
            <a:avLst/>
          </a:prstGeom>
          <a:noFill/>
          <a:ln/>
        </p:spPr>
        <p:txBody>
          <a:bodyPr wrap="none" lIns="0" tIns="0" rIns="0" bIns="0" rtlCol="0" anchor="t"/>
          <a:lstStyle/>
          <a:p>
            <a:pPr algn="l" indent="0" marL="0">
              <a:lnSpc>
                <a:spcPts val="1500"/>
              </a:lnSpc>
              <a:buNone/>
            </a:pPr>
            <a:r>
              <a:rPr lang="en-US" sz="1000" dirty="0">
                <a:solidFill>
                  <a:srgbClr val="C2C4B5"/>
                </a:solidFill>
                <a:latin typeface="Bitter" pitchFamily="34" charset="0"/>
                <a:ea typeface="Bitter" pitchFamily="34" charset="-122"/>
                <a:cs typeface="Bitter" pitchFamily="34" charset="-120"/>
              </a:rPr>
              <a:t>Stays responsive under varying workload.</a:t>
            </a:r>
            <a:endParaRPr lang="en-US" sz="1000" dirty="0"/>
          </a:p>
        </p:txBody>
      </p:sp>
      <p:sp>
        <p:nvSpPr>
          <p:cNvPr id="5" name="Text 3"/>
          <p:cNvSpPr/>
          <p:nvPr/>
        </p:nvSpPr>
        <p:spPr>
          <a:xfrm>
            <a:off x="496119" y="2078162"/>
            <a:ext cx="3920282" cy="1130350"/>
          </a:xfrm>
          <a:prstGeom prst="rect">
            <a:avLst/>
          </a:prstGeom>
          <a:noFill/>
          <a:ln/>
        </p:spPr>
        <p:txBody>
          <a:bodyPr wrap="square" lIns="0" tIns="0" rIns="0" bIns="0" rtlCol="0" anchor="t"/>
          <a:lstStyle/>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No central bottlenecks — shard, replicate, partition</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Auto-scale via CPU / queue-depth triggers (K8s HPA)</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Stateless services = add a node, done</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Akka Cluster Sharding: entities live wherever there's capacity</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Scale IN too — idle nodes are wasted $$$</a:t>
            </a:r>
            <a:endParaRPr lang="en-US" sz="1000" dirty="0"/>
          </a:p>
        </p:txBody>
      </p:sp>
      <p:sp>
        <p:nvSpPr>
          <p:cNvPr id="6" name="Shape 4"/>
          <p:cNvSpPr/>
          <p:nvPr/>
        </p:nvSpPr>
        <p:spPr>
          <a:xfrm>
            <a:off x="496119" y="3337694"/>
            <a:ext cx="3920282" cy="701576"/>
          </a:xfrm>
          <a:prstGeom prst="roundRect">
            <a:avLst>
              <a:gd name="adj" fmla="val 2728"/>
            </a:avLst>
          </a:prstGeom>
          <a:solidFill>
            <a:srgbClr val="4B3F02"/>
          </a:solidFill>
          <a:ln/>
        </p:spPr>
      </p:sp>
      <p:pic>
        <p:nvPicPr>
          <p:cNvPr id="7" name="Image 0" descr="preencoded.png">    </p:cNvPr>
          <p:cNvPicPr>
            <a:picLocks noChangeAspect="1"/>
          </p:cNvPicPr>
          <p:nvPr/>
        </p:nvPicPr>
        <p:blipFill>
          <a:blip r:embed="rId1"/>
          <a:stretch>
            <a:fillRect/>
          </a:stretch>
        </p:blipFill>
        <p:spPr>
          <a:xfrm>
            <a:off x="623664" y="3523580"/>
            <a:ext cx="159469" cy="127546"/>
          </a:xfrm>
          <a:prstGeom prst="rect">
            <a:avLst/>
          </a:prstGeom>
        </p:spPr>
      </p:pic>
      <p:sp>
        <p:nvSpPr>
          <p:cNvPr id="8" name="Text 5"/>
          <p:cNvSpPr/>
          <p:nvPr/>
        </p:nvSpPr>
        <p:spPr>
          <a:xfrm>
            <a:off x="910679" y="3484364"/>
            <a:ext cx="3378175" cy="387846"/>
          </a:xfrm>
          <a:prstGeom prst="rect">
            <a:avLst/>
          </a:prstGeom>
          <a:noFill/>
          <a:ln/>
        </p:spPr>
        <p:txBody>
          <a:bodyPr wrap="square" lIns="0" tIns="0" rIns="0" bIns="0" rtlCol="0" anchor="t"/>
          <a:lstStyle/>
          <a:p>
            <a:pPr algn="l" indent="0" marL="0">
              <a:lnSpc>
                <a:spcPts val="1500"/>
              </a:lnSpc>
              <a:buNone/>
            </a:pPr>
            <a:r>
              <a:rPr lang="en-US" sz="1000" b="1" dirty="0">
                <a:solidFill>
                  <a:srgbClr val="FFFFFF"/>
                </a:solidFill>
                <a:latin typeface="Bitter" pitchFamily="34" charset="0"/>
                <a:ea typeface="Bitter" pitchFamily="34" charset="-122"/>
                <a:cs typeface="Bitter" pitchFamily="34" charset="-120"/>
              </a:rPr>
              <a:t>Anti-pattern:</a:t>
            </a:r>
            <a:pPr algn="l" indent="0" marL="0">
              <a:lnSpc>
                <a:spcPts val="1500"/>
              </a:lnSpc>
              <a:buNone/>
            </a:pPr>
            <a:r>
              <a:rPr lang="en-US" sz="1000" dirty="0">
                <a:solidFill>
                  <a:srgbClr val="FFFFFF"/>
                </a:solidFill>
                <a:latin typeface="Bitter" pitchFamily="34" charset="0"/>
                <a:ea typeface="Bitter" pitchFamily="34" charset="-122"/>
                <a:cs typeface="Bitter" pitchFamily="34" charset="-120"/>
              </a:rPr>
              <a:t> Fixed cluster + hidden bottleneck (single DB, single-thread executor) = non-elastic by design.</a:t>
            </a:r>
            <a:endParaRPr lang="en-US" sz="1000" dirty="0"/>
          </a:p>
        </p:txBody>
      </p:sp>
      <p:sp>
        <p:nvSpPr>
          <p:cNvPr id="9" name="Text 6"/>
          <p:cNvSpPr/>
          <p:nvPr/>
        </p:nvSpPr>
        <p:spPr>
          <a:xfrm>
            <a:off x="4732362" y="1466850"/>
            <a:ext cx="1594842" cy="199281"/>
          </a:xfrm>
          <a:prstGeom prst="rect">
            <a:avLst/>
          </a:prstGeom>
          <a:noFill/>
          <a:ln/>
        </p:spPr>
        <p:txBody>
          <a:bodyPr wrap="none" lIns="0" tIns="0" rIns="0" bIns="0" rtlCol="0" anchor="t"/>
          <a:lstStyle/>
          <a:p>
            <a:pPr algn="l" indent="0" marL="0">
              <a:lnSpc>
                <a:spcPts val="1550"/>
              </a:lnSpc>
              <a:buNone/>
            </a:pPr>
            <a:r>
              <a:rPr lang="en-US" sz="1250" b="1" dirty="0">
                <a:solidFill>
                  <a:srgbClr val="E1E5CD"/>
                </a:solidFill>
                <a:latin typeface="Outfit Bold" pitchFamily="34" charset="0"/>
                <a:ea typeface="Outfit Bold" pitchFamily="34" charset="-122"/>
                <a:cs typeface="Outfit Bold" pitchFamily="34" charset="-120"/>
              </a:rPr>
              <a:t>Message-Driven </a:t>
            </a:r>
            <a:pPr algn="l" indent="0" marL="0">
              <a:lnSpc>
                <a:spcPts val="1550"/>
              </a:lnSpc>
              <a:buNone/>
            </a:pPr>
            <a:r>
              <a:rPr lang="en-US" sz="1250" b="1" dirty="0">
                <a:solidFill>
                  <a:srgbClr val="000000"/>
                </a:solidFill>
                <a:latin typeface="Outfit Bold" pitchFamily="34" charset="0"/>
                <a:ea typeface="Outfit Bold" pitchFamily="34" charset="-122"/>
                <a:cs typeface="Outfit Bold" pitchFamily="34" charset="-120"/>
              </a:rPr>
              <a:t>✉</a:t>
            </a:r>
            <a:endParaRPr lang="en-US" sz="1250" dirty="0"/>
          </a:p>
        </p:txBody>
      </p:sp>
      <p:sp>
        <p:nvSpPr>
          <p:cNvPr id="10" name="Text 7"/>
          <p:cNvSpPr/>
          <p:nvPr/>
        </p:nvSpPr>
        <p:spPr>
          <a:xfrm>
            <a:off x="4732362" y="1780952"/>
            <a:ext cx="3920282" cy="193923"/>
          </a:xfrm>
          <a:prstGeom prst="rect">
            <a:avLst/>
          </a:prstGeom>
          <a:noFill/>
          <a:ln/>
        </p:spPr>
        <p:txBody>
          <a:bodyPr wrap="none" lIns="0" tIns="0" rIns="0" bIns="0" rtlCol="0" anchor="t"/>
          <a:lstStyle/>
          <a:p>
            <a:pPr algn="l" indent="0" marL="0">
              <a:lnSpc>
                <a:spcPts val="1500"/>
              </a:lnSpc>
              <a:buNone/>
            </a:pPr>
            <a:r>
              <a:rPr lang="en-US" sz="1000" dirty="0">
                <a:solidFill>
                  <a:srgbClr val="C2C4B5"/>
                </a:solidFill>
                <a:latin typeface="Bitter" pitchFamily="34" charset="0"/>
                <a:ea typeface="Bitter" pitchFamily="34" charset="-122"/>
                <a:cs typeface="Bitter" pitchFamily="34" charset="-120"/>
              </a:rPr>
              <a:t>Async message-passing. No shared mutable state.</a:t>
            </a:r>
            <a:endParaRPr lang="en-US" sz="1000" dirty="0"/>
          </a:p>
        </p:txBody>
      </p:sp>
      <p:sp>
        <p:nvSpPr>
          <p:cNvPr id="11" name="Text 8"/>
          <p:cNvSpPr/>
          <p:nvPr/>
        </p:nvSpPr>
        <p:spPr>
          <a:xfrm>
            <a:off x="4732362" y="2078162"/>
            <a:ext cx="3920282" cy="1130350"/>
          </a:xfrm>
          <a:prstGeom prst="rect">
            <a:avLst/>
          </a:prstGeom>
          <a:noFill/>
          <a:ln/>
        </p:spPr>
        <p:txBody>
          <a:bodyPr wrap="square" lIns="0" tIns="0" rIns="0" bIns="0" rtlCol="0" anchor="t"/>
          <a:lstStyle/>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Actor Model (Akka/Erlang): private state, message inbox only</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Event Sourcing + CQRS: every change is a message/event</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Kafka / RabbitMQ as the backbone — decouple time AND space</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Back-pressure via Reactive Streams: subscriber controls flow</a:t>
            </a:r>
            <a:endParaRPr lang="en-US" sz="1000" dirty="0"/>
          </a:p>
          <a:p>
            <a:pPr algn="l" marL="342900" indent="-342900">
              <a:lnSpc>
                <a:spcPts val="1500"/>
              </a:lnSpc>
              <a:buSzPct val="100000"/>
              <a:buChar char="•"/>
            </a:pPr>
            <a:r>
              <a:rPr lang="en-US" sz="1000" dirty="0">
                <a:solidFill>
                  <a:srgbClr val="C2C4B5"/>
                </a:solidFill>
                <a:latin typeface="Bitter" pitchFamily="34" charset="0"/>
                <a:ea typeface="Bitter" pitchFamily="34" charset="-122"/>
                <a:cs typeface="Bitter" pitchFamily="34" charset="-120"/>
              </a:rPr>
              <a:t>Trade-off: eventual consistency is the default</a:t>
            </a:r>
            <a:endParaRPr lang="en-US" sz="1000" dirty="0"/>
          </a:p>
        </p:txBody>
      </p:sp>
      <p:sp>
        <p:nvSpPr>
          <p:cNvPr id="12" name="Shape 9"/>
          <p:cNvSpPr/>
          <p:nvPr/>
        </p:nvSpPr>
        <p:spPr>
          <a:xfrm>
            <a:off x="4732362" y="3337694"/>
            <a:ext cx="3920282" cy="895499"/>
          </a:xfrm>
          <a:prstGeom prst="roundRect">
            <a:avLst>
              <a:gd name="adj" fmla="val 2137"/>
            </a:avLst>
          </a:prstGeom>
          <a:solidFill>
            <a:srgbClr val="4B3F02"/>
          </a:solidFill>
          <a:ln/>
        </p:spPr>
      </p:sp>
      <p:pic>
        <p:nvPicPr>
          <p:cNvPr id="13" name="Image 1" descr="preencoded.png">    </p:cNvPr>
          <p:cNvPicPr>
            <a:picLocks noChangeAspect="1"/>
          </p:cNvPicPr>
          <p:nvPr/>
        </p:nvPicPr>
        <p:blipFill>
          <a:blip r:embed="rId2"/>
          <a:stretch>
            <a:fillRect/>
          </a:stretch>
        </p:blipFill>
        <p:spPr>
          <a:xfrm>
            <a:off x="4859908" y="3523580"/>
            <a:ext cx="159469" cy="127546"/>
          </a:xfrm>
          <a:prstGeom prst="rect">
            <a:avLst/>
          </a:prstGeom>
        </p:spPr>
      </p:pic>
      <p:sp>
        <p:nvSpPr>
          <p:cNvPr id="14" name="Text 10"/>
          <p:cNvSpPr/>
          <p:nvPr/>
        </p:nvSpPr>
        <p:spPr>
          <a:xfrm>
            <a:off x="5146923" y="3484364"/>
            <a:ext cx="3378175" cy="581769"/>
          </a:xfrm>
          <a:prstGeom prst="rect">
            <a:avLst/>
          </a:prstGeom>
          <a:noFill/>
          <a:ln/>
        </p:spPr>
        <p:txBody>
          <a:bodyPr wrap="square" lIns="0" tIns="0" rIns="0" bIns="0" rtlCol="0" anchor="t"/>
          <a:lstStyle/>
          <a:p>
            <a:pPr algn="l" indent="0" marL="0">
              <a:lnSpc>
                <a:spcPts val="1500"/>
              </a:lnSpc>
              <a:buNone/>
            </a:pPr>
            <a:r>
              <a:rPr lang="en-US" sz="1000" b="1" dirty="0">
                <a:solidFill>
                  <a:srgbClr val="FFFFFF"/>
                </a:solidFill>
                <a:latin typeface="Bitter" pitchFamily="34" charset="0"/>
                <a:ea typeface="Bitter" pitchFamily="34" charset="-122"/>
                <a:cs typeface="Bitter" pitchFamily="34" charset="-120"/>
              </a:rPr>
              <a:t>Anti-pattern:</a:t>
            </a:r>
            <a:pPr algn="l" indent="0" marL="0">
              <a:lnSpc>
                <a:spcPts val="1500"/>
              </a:lnSpc>
              <a:buNone/>
            </a:pPr>
            <a:r>
              <a:rPr lang="en-US" sz="1000" dirty="0">
                <a:solidFill>
                  <a:srgbClr val="FFFFFF"/>
                </a:solidFill>
                <a:latin typeface="Bitter" pitchFamily="34" charset="0"/>
                <a:ea typeface="Bitter" pitchFamily="34" charset="-122"/>
                <a:cs typeface="Bitter" pitchFamily="34" charset="-120"/>
              </a:rPr>
              <a:t> Shared DB table as a 'message queue'. Unbounded buffers ignoring back-pressure. Hidden sync callbacks in async flows.</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496119" y="499021"/>
            <a:ext cx="5337200" cy="376535"/>
          </a:xfrm>
          <a:prstGeom prst="rect">
            <a:avLst/>
          </a:prstGeom>
          <a:noFill/>
          <a:ln/>
        </p:spPr>
        <p:txBody>
          <a:bodyPr wrap="none" lIns="0" tIns="0" rIns="0" bIns="0" rtlCol="0" anchor="t"/>
          <a:lstStyle/>
          <a:p>
            <a:pPr algn="l" indent="0" marL="0">
              <a:lnSpc>
                <a:spcPts val="2950"/>
              </a:lnSpc>
              <a:buNone/>
            </a:pPr>
            <a:r>
              <a:rPr lang="en-US" sz="2350" b="1" dirty="0">
                <a:solidFill>
                  <a:srgbClr val="E1E5CD"/>
                </a:solidFill>
                <a:latin typeface="Outfit Bold" pitchFamily="34" charset="0"/>
                <a:ea typeface="Outfit Bold" pitchFamily="34" charset="-122"/>
                <a:cs typeface="Outfit Bold" pitchFamily="34" charset="-120"/>
              </a:rPr>
              <a:t>Reactive vs Traditional: Head-to-Head</a:t>
            </a:r>
            <a:endParaRPr lang="en-US" sz="2350" dirty="0"/>
          </a:p>
        </p:txBody>
      </p:sp>
      <p:sp>
        <p:nvSpPr>
          <p:cNvPr id="3" name="Shape 1"/>
          <p:cNvSpPr/>
          <p:nvPr/>
        </p:nvSpPr>
        <p:spPr>
          <a:xfrm>
            <a:off x="496119" y="1080343"/>
            <a:ext cx="8151763" cy="3564136"/>
          </a:xfrm>
          <a:prstGeom prst="roundRect">
            <a:avLst>
              <a:gd name="adj" fmla="val 507"/>
            </a:avLst>
          </a:prstGeom>
          <a:noFill/>
          <a:ln w="4763">
            <a:solidFill>
              <a:srgbClr val="FFFFFF">
                <a:alpha val="24000"/>
              </a:srgbClr>
            </a:solidFill>
            <a:prstDash val="solid"/>
          </a:ln>
        </p:spPr>
      </p:sp>
      <p:sp>
        <p:nvSpPr>
          <p:cNvPr id="4" name="Shape 2"/>
          <p:cNvSpPr/>
          <p:nvPr/>
        </p:nvSpPr>
        <p:spPr>
          <a:xfrm>
            <a:off x="500881" y="1085106"/>
            <a:ext cx="8142238" cy="310604"/>
          </a:xfrm>
          <a:prstGeom prst="rect">
            <a:avLst/>
          </a:prstGeom>
          <a:solidFill>
            <a:srgbClr val="FFFFFF">
              <a:alpha val="4000"/>
            </a:srgbClr>
          </a:solidFill>
          <a:ln/>
        </p:spPr>
      </p:sp>
      <p:sp>
        <p:nvSpPr>
          <p:cNvPr id="5" name="Text 3"/>
          <p:cNvSpPr/>
          <p:nvPr/>
        </p:nvSpPr>
        <p:spPr>
          <a:xfrm>
            <a:off x="621432" y="1151260"/>
            <a:ext cx="1385069" cy="178296"/>
          </a:xfrm>
          <a:prstGeom prst="rect">
            <a:avLst/>
          </a:prstGeom>
          <a:noFill/>
          <a:ln/>
        </p:spPr>
        <p:txBody>
          <a:bodyPr wrap="none" lIns="0" tIns="0" rIns="0" bIns="0" rtlCol="0" anchor="t"/>
          <a:lstStyle/>
          <a:p>
            <a:pPr algn="l" indent="0" marL="0">
              <a:lnSpc>
                <a:spcPts val="1400"/>
              </a:lnSpc>
              <a:buNone/>
            </a:pPr>
            <a:r>
              <a:rPr lang="en-US" sz="900" b="1" dirty="0">
                <a:solidFill>
                  <a:srgbClr val="C2C4B5"/>
                </a:solidFill>
                <a:latin typeface="Bitter" pitchFamily="34" charset="0"/>
                <a:ea typeface="Bitter" pitchFamily="34" charset="-122"/>
                <a:cs typeface="Bitter" pitchFamily="34" charset="-120"/>
              </a:rPr>
              <a:t>Dimension</a:t>
            </a:r>
            <a:endParaRPr lang="en-US" sz="900" dirty="0"/>
          </a:p>
        </p:txBody>
      </p:sp>
      <p:sp>
        <p:nvSpPr>
          <p:cNvPr id="6" name="Text 4"/>
          <p:cNvSpPr/>
          <p:nvPr/>
        </p:nvSpPr>
        <p:spPr>
          <a:xfrm>
            <a:off x="2252216" y="1151260"/>
            <a:ext cx="3011165" cy="178296"/>
          </a:xfrm>
          <a:prstGeom prst="rect">
            <a:avLst/>
          </a:prstGeom>
          <a:noFill/>
          <a:ln/>
        </p:spPr>
        <p:txBody>
          <a:bodyPr wrap="none" lIns="0" tIns="0" rIns="0" bIns="0" rtlCol="0" anchor="t"/>
          <a:lstStyle/>
          <a:p>
            <a:pPr algn="l" indent="0" marL="0">
              <a:lnSpc>
                <a:spcPts val="1400"/>
              </a:lnSpc>
              <a:buNone/>
            </a:pPr>
            <a:r>
              <a:rPr lang="en-US" sz="900" b="1" dirty="0">
                <a:solidFill>
                  <a:srgbClr val="C2C4B5"/>
                </a:solidFill>
                <a:latin typeface="Bitter" pitchFamily="34" charset="0"/>
                <a:ea typeface="Bitter" pitchFamily="34" charset="-122"/>
                <a:cs typeface="Bitter" pitchFamily="34" charset="-120"/>
              </a:rPr>
              <a:t>Reactive Systems</a:t>
            </a:r>
            <a:endParaRPr lang="en-US" sz="900" dirty="0"/>
          </a:p>
        </p:txBody>
      </p:sp>
      <p:sp>
        <p:nvSpPr>
          <p:cNvPr id="7" name="Text 5"/>
          <p:cNvSpPr/>
          <p:nvPr/>
        </p:nvSpPr>
        <p:spPr>
          <a:xfrm>
            <a:off x="5509096" y="1151260"/>
            <a:ext cx="3013546" cy="178296"/>
          </a:xfrm>
          <a:prstGeom prst="rect">
            <a:avLst/>
          </a:prstGeom>
          <a:noFill/>
          <a:ln/>
        </p:spPr>
        <p:txBody>
          <a:bodyPr wrap="none" lIns="0" tIns="0" rIns="0" bIns="0" rtlCol="0" anchor="t"/>
          <a:lstStyle/>
          <a:p>
            <a:pPr algn="l" indent="0" marL="0">
              <a:lnSpc>
                <a:spcPts val="1400"/>
              </a:lnSpc>
              <a:buNone/>
            </a:pPr>
            <a:r>
              <a:rPr lang="en-US" sz="900" b="1" dirty="0">
                <a:solidFill>
                  <a:srgbClr val="C2C4B5"/>
                </a:solidFill>
                <a:latin typeface="Bitter" pitchFamily="34" charset="0"/>
                <a:ea typeface="Bitter" pitchFamily="34" charset="-122"/>
                <a:cs typeface="Bitter" pitchFamily="34" charset="-120"/>
              </a:rPr>
              <a:t>Traditional Systems</a:t>
            </a:r>
            <a:endParaRPr lang="en-US" sz="900" dirty="0"/>
          </a:p>
        </p:txBody>
      </p:sp>
      <p:sp>
        <p:nvSpPr>
          <p:cNvPr id="8" name="Shape 6"/>
          <p:cNvSpPr/>
          <p:nvPr/>
        </p:nvSpPr>
        <p:spPr>
          <a:xfrm>
            <a:off x="500881" y="1395710"/>
            <a:ext cx="8142238" cy="488900"/>
          </a:xfrm>
          <a:prstGeom prst="rect">
            <a:avLst/>
          </a:prstGeom>
          <a:solidFill>
            <a:srgbClr val="000000">
              <a:alpha val="4000"/>
            </a:srgbClr>
          </a:solidFill>
          <a:ln/>
        </p:spPr>
      </p:sp>
      <p:sp>
        <p:nvSpPr>
          <p:cNvPr id="9" name="Text 7"/>
          <p:cNvSpPr/>
          <p:nvPr/>
        </p:nvSpPr>
        <p:spPr>
          <a:xfrm>
            <a:off x="621432" y="1461864"/>
            <a:ext cx="1385069"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Latency</a:t>
            </a:r>
            <a:endParaRPr lang="en-US" sz="900" dirty="0"/>
          </a:p>
        </p:txBody>
      </p:sp>
      <p:sp>
        <p:nvSpPr>
          <p:cNvPr id="10" name="Text 8"/>
          <p:cNvSpPr/>
          <p:nvPr/>
        </p:nvSpPr>
        <p:spPr>
          <a:xfrm>
            <a:off x="2252216" y="1461864"/>
            <a:ext cx="3011165" cy="356592"/>
          </a:xfrm>
          <a:prstGeom prst="rect">
            <a:avLst/>
          </a:prstGeom>
          <a:noFill/>
          <a:ln/>
        </p:spPr>
        <p:txBody>
          <a:bodyPr wrap="squar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Low &amp; consistent at p99 even under load (async + back-pressure)</a:t>
            </a:r>
            <a:endParaRPr lang="en-US" sz="900" dirty="0"/>
          </a:p>
        </p:txBody>
      </p:sp>
      <p:sp>
        <p:nvSpPr>
          <p:cNvPr id="11" name="Text 9"/>
          <p:cNvSpPr/>
          <p:nvPr/>
        </p:nvSpPr>
        <p:spPr>
          <a:xfrm>
            <a:off x="5509096" y="1461864"/>
            <a:ext cx="3013546" cy="356592"/>
          </a:xfrm>
          <a:prstGeom prst="rect">
            <a:avLst/>
          </a:prstGeom>
          <a:noFill/>
          <a:ln/>
        </p:spPr>
        <p:txBody>
          <a:bodyPr wrap="squar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Spikes under contention; blocking calls raise tail latency badly</a:t>
            </a:r>
            <a:endParaRPr lang="en-US" sz="900" dirty="0"/>
          </a:p>
        </p:txBody>
      </p:sp>
      <p:sp>
        <p:nvSpPr>
          <p:cNvPr id="12" name="Shape 10"/>
          <p:cNvSpPr/>
          <p:nvPr/>
        </p:nvSpPr>
        <p:spPr>
          <a:xfrm>
            <a:off x="500881" y="1884611"/>
            <a:ext cx="8142238" cy="488900"/>
          </a:xfrm>
          <a:prstGeom prst="rect">
            <a:avLst/>
          </a:prstGeom>
          <a:solidFill>
            <a:srgbClr val="FFFFFF">
              <a:alpha val="4000"/>
            </a:srgbClr>
          </a:solidFill>
          <a:ln/>
        </p:spPr>
      </p:sp>
      <p:sp>
        <p:nvSpPr>
          <p:cNvPr id="13" name="Text 11"/>
          <p:cNvSpPr/>
          <p:nvPr/>
        </p:nvSpPr>
        <p:spPr>
          <a:xfrm>
            <a:off x="621432" y="1950765"/>
            <a:ext cx="1385069"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Throughput</a:t>
            </a:r>
            <a:endParaRPr lang="en-US" sz="900" dirty="0"/>
          </a:p>
        </p:txBody>
      </p:sp>
      <p:sp>
        <p:nvSpPr>
          <p:cNvPr id="14" name="Text 12"/>
          <p:cNvSpPr/>
          <p:nvPr/>
        </p:nvSpPr>
        <p:spPr>
          <a:xfrm>
            <a:off x="2252216" y="1950765"/>
            <a:ext cx="3011165"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High — event loops reuse threads, no idle blocking</a:t>
            </a:r>
            <a:endParaRPr lang="en-US" sz="900" dirty="0"/>
          </a:p>
        </p:txBody>
      </p:sp>
      <p:sp>
        <p:nvSpPr>
          <p:cNvPr id="15" name="Text 13"/>
          <p:cNvSpPr/>
          <p:nvPr/>
        </p:nvSpPr>
        <p:spPr>
          <a:xfrm>
            <a:off x="5509096" y="1950765"/>
            <a:ext cx="3013546" cy="356592"/>
          </a:xfrm>
          <a:prstGeom prst="rect">
            <a:avLst/>
          </a:prstGeom>
          <a:noFill/>
          <a:ln/>
        </p:spPr>
        <p:txBody>
          <a:bodyPr wrap="squar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Limited by thread count; over-provisioning wastes CPU</a:t>
            </a:r>
            <a:endParaRPr lang="en-US" sz="900" dirty="0"/>
          </a:p>
        </p:txBody>
      </p:sp>
      <p:sp>
        <p:nvSpPr>
          <p:cNvPr id="16" name="Shape 14"/>
          <p:cNvSpPr/>
          <p:nvPr/>
        </p:nvSpPr>
        <p:spPr>
          <a:xfrm>
            <a:off x="500881" y="2373511"/>
            <a:ext cx="8142238" cy="488900"/>
          </a:xfrm>
          <a:prstGeom prst="rect">
            <a:avLst/>
          </a:prstGeom>
          <a:solidFill>
            <a:srgbClr val="000000">
              <a:alpha val="4000"/>
            </a:srgbClr>
          </a:solidFill>
          <a:ln/>
        </p:spPr>
      </p:sp>
      <p:sp>
        <p:nvSpPr>
          <p:cNvPr id="17" name="Text 15"/>
          <p:cNvSpPr/>
          <p:nvPr/>
        </p:nvSpPr>
        <p:spPr>
          <a:xfrm>
            <a:off x="621432" y="2439665"/>
            <a:ext cx="1385069"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Scalability</a:t>
            </a:r>
            <a:endParaRPr lang="en-US" sz="900" dirty="0"/>
          </a:p>
        </p:txBody>
      </p:sp>
      <p:sp>
        <p:nvSpPr>
          <p:cNvPr id="18" name="Text 16"/>
          <p:cNvSpPr/>
          <p:nvPr/>
        </p:nvSpPr>
        <p:spPr>
          <a:xfrm>
            <a:off x="2252216" y="2439665"/>
            <a:ext cx="3011165" cy="356592"/>
          </a:xfrm>
          <a:prstGeom prst="rect">
            <a:avLst/>
          </a:prstGeom>
          <a:noFill/>
          <a:ln/>
        </p:spPr>
        <p:txBody>
          <a:bodyPr wrap="squar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Horizontal by design: add nodes, shard actors, auto-scale</a:t>
            </a:r>
            <a:endParaRPr lang="en-US" sz="900" dirty="0"/>
          </a:p>
        </p:txBody>
      </p:sp>
      <p:sp>
        <p:nvSpPr>
          <p:cNvPr id="19" name="Text 17"/>
          <p:cNvSpPr/>
          <p:nvPr/>
        </p:nvSpPr>
        <p:spPr>
          <a:xfrm>
            <a:off x="5509096" y="2439665"/>
            <a:ext cx="3013546"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Usually scale-up; monoliths hit sync bottlenecks fast</a:t>
            </a:r>
            <a:endParaRPr lang="en-US" sz="900" dirty="0"/>
          </a:p>
        </p:txBody>
      </p:sp>
      <p:sp>
        <p:nvSpPr>
          <p:cNvPr id="20" name="Shape 18"/>
          <p:cNvSpPr/>
          <p:nvPr/>
        </p:nvSpPr>
        <p:spPr>
          <a:xfrm>
            <a:off x="500881" y="2862411"/>
            <a:ext cx="8142238" cy="488900"/>
          </a:xfrm>
          <a:prstGeom prst="rect">
            <a:avLst/>
          </a:prstGeom>
          <a:solidFill>
            <a:srgbClr val="FFFFFF">
              <a:alpha val="4000"/>
            </a:srgbClr>
          </a:solidFill>
          <a:ln/>
        </p:spPr>
      </p:sp>
      <p:sp>
        <p:nvSpPr>
          <p:cNvPr id="21" name="Text 19"/>
          <p:cNvSpPr/>
          <p:nvPr/>
        </p:nvSpPr>
        <p:spPr>
          <a:xfrm>
            <a:off x="621432" y="2928565"/>
            <a:ext cx="1385069"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Fault Tolerance</a:t>
            </a:r>
            <a:endParaRPr lang="en-US" sz="900" dirty="0"/>
          </a:p>
        </p:txBody>
      </p:sp>
      <p:sp>
        <p:nvSpPr>
          <p:cNvPr id="22" name="Text 20"/>
          <p:cNvSpPr/>
          <p:nvPr/>
        </p:nvSpPr>
        <p:spPr>
          <a:xfrm>
            <a:off x="2252216" y="2928565"/>
            <a:ext cx="3011165"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Built-in: supervision trees, bulkheads, circuit breakers</a:t>
            </a:r>
            <a:endParaRPr lang="en-US" sz="900" dirty="0"/>
          </a:p>
        </p:txBody>
      </p:sp>
      <p:sp>
        <p:nvSpPr>
          <p:cNvPr id="23" name="Text 21"/>
          <p:cNvSpPr/>
          <p:nvPr/>
        </p:nvSpPr>
        <p:spPr>
          <a:xfrm>
            <a:off x="5509096" y="2928565"/>
            <a:ext cx="3013546" cy="356592"/>
          </a:xfrm>
          <a:prstGeom prst="rect">
            <a:avLst/>
          </a:prstGeom>
          <a:noFill/>
          <a:ln/>
        </p:spPr>
        <p:txBody>
          <a:bodyPr wrap="squar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Centralized — single point of failure can kill the whole app</a:t>
            </a:r>
            <a:endParaRPr lang="en-US" sz="900" dirty="0"/>
          </a:p>
        </p:txBody>
      </p:sp>
      <p:sp>
        <p:nvSpPr>
          <p:cNvPr id="24" name="Shape 22"/>
          <p:cNvSpPr/>
          <p:nvPr/>
        </p:nvSpPr>
        <p:spPr>
          <a:xfrm>
            <a:off x="500881" y="3351312"/>
            <a:ext cx="8142238" cy="488900"/>
          </a:xfrm>
          <a:prstGeom prst="rect">
            <a:avLst/>
          </a:prstGeom>
          <a:solidFill>
            <a:srgbClr val="000000">
              <a:alpha val="4000"/>
            </a:srgbClr>
          </a:solidFill>
          <a:ln/>
        </p:spPr>
      </p:sp>
      <p:sp>
        <p:nvSpPr>
          <p:cNvPr id="25" name="Text 23"/>
          <p:cNvSpPr/>
          <p:nvPr/>
        </p:nvSpPr>
        <p:spPr>
          <a:xfrm>
            <a:off x="621432" y="3417466"/>
            <a:ext cx="1385069"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Consistency</a:t>
            </a:r>
            <a:endParaRPr lang="en-US" sz="900" dirty="0"/>
          </a:p>
        </p:txBody>
      </p:sp>
      <p:sp>
        <p:nvSpPr>
          <p:cNvPr id="26" name="Text 24"/>
          <p:cNvSpPr/>
          <p:nvPr/>
        </p:nvSpPr>
        <p:spPr>
          <a:xfrm>
            <a:off x="2252216" y="3417466"/>
            <a:ext cx="3011165" cy="356592"/>
          </a:xfrm>
          <a:prstGeom prst="rect">
            <a:avLst/>
          </a:prstGeom>
          <a:noFill/>
          <a:ln/>
        </p:spPr>
        <p:txBody>
          <a:bodyPr wrap="squar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Eventual by default — trades consistency for availability</a:t>
            </a:r>
            <a:endParaRPr lang="en-US" sz="900" dirty="0"/>
          </a:p>
        </p:txBody>
      </p:sp>
      <p:sp>
        <p:nvSpPr>
          <p:cNvPr id="27" name="Text 25"/>
          <p:cNvSpPr/>
          <p:nvPr/>
        </p:nvSpPr>
        <p:spPr>
          <a:xfrm>
            <a:off x="5509096" y="3417466"/>
            <a:ext cx="3013546"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Strong ACID easier, but costs latency and throughput</a:t>
            </a:r>
            <a:endParaRPr lang="en-US" sz="900" dirty="0"/>
          </a:p>
        </p:txBody>
      </p:sp>
      <p:sp>
        <p:nvSpPr>
          <p:cNvPr id="28" name="Shape 26"/>
          <p:cNvSpPr/>
          <p:nvPr/>
        </p:nvSpPr>
        <p:spPr>
          <a:xfrm>
            <a:off x="500881" y="3840212"/>
            <a:ext cx="8142238" cy="310604"/>
          </a:xfrm>
          <a:prstGeom prst="rect">
            <a:avLst/>
          </a:prstGeom>
          <a:solidFill>
            <a:srgbClr val="FFFFFF">
              <a:alpha val="4000"/>
            </a:srgbClr>
          </a:solidFill>
          <a:ln/>
        </p:spPr>
      </p:sp>
      <p:sp>
        <p:nvSpPr>
          <p:cNvPr id="29" name="Text 27"/>
          <p:cNvSpPr/>
          <p:nvPr/>
        </p:nvSpPr>
        <p:spPr>
          <a:xfrm>
            <a:off x="621432" y="3906366"/>
            <a:ext cx="1385069"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Complexity</a:t>
            </a:r>
            <a:endParaRPr lang="en-US" sz="900" dirty="0"/>
          </a:p>
        </p:txBody>
      </p:sp>
      <p:sp>
        <p:nvSpPr>
          <p:cNvPr id="30" name="Text 28"/>
          <p:cNvSpPr/>
          <p:nvPr/>
        </p:nvSpPr>
        <p:spPr>
          <a:xfrm>
            <a:off x="2252216" y="3906366"/>
            <a:ext cx="3011165"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Higher: async code, new patterns, discipline needed</a:t>
            </a:r>
            <a:endParaRPr lang="en-US" sz="900" dirty="0"/>
          </a:p>
        </p:txBody>
      </p:sp>
      <p:sp>
        <p:nvSpPr>
          <p:cNvPr id="31" name="Text 29"/>
          <p:cNvSpPr/>
          <p:nvPr/>
        </p:nvSpPr>
        <p:spPr>
          <a:xfrm>
            <a:off x="5509096" y="3906366"/>
            <a:ext cx="3013546"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Simpler mental model (sync calls), mature tooling</a:t>
            </a:r>
            <a:endParaRPr lang="en-US" sz="900" dirty="0"/>
          </a:p>
        </p:txBody>
      </p:sp>
      <p:sp>
        <p:nvSpPr>
          <p:cNvPr id="32" name="Shape 30"/>
          <p:cNvSpPr/>
          <p:nvPr/>
        </p:nvSpPr>
        <p:spPr>
          <a:xfrm>
            <a:off x="500881" y="4150816"/>
            <a:ext cx="8142238" cy="488900"/>
          </a:xfrm>
          <a:prstGeom prst="rect">
            <a:avLst/>
          </a:prstGeom>
          <a:solidFill>
            <a:srgbClr val="000000">
              <a:alpha val="4000"/>
            </a:srgbClr>
          </a:solidFill>
          <a:ln/>
        </p:spPr>
      </p:sp>
      <p:sp>
        <p:nvSpPr>
          <p:cNvPr id="33" name="Text 31"/>
          <p:cNvSpPr/>
          <p:nvPr/>
        </p:nvSpPr>
        <p:spPr>
          <a:xfrm>
            <a:off x="621432" y="4216971"/>
            <a:ext cx="1385069" cy="178296"/>
          </a:xfrm>
          <a:prstGeom prst="rect">
            <a:avLst/>
          </a:prstGeom>
          <a:noFill/>
          <a:ln/>
        </p:spPr>
        <p:txBody>
          <a:bodyPr wrap="non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Operational Cost</a:t>
            </a:r>
            <a:endParaRPr lang="en-US" sz="900" dirty="0"/>
          </a:p>
        </p:txBody>
      </p:sp>
      <p:sp>
        <p:nvSpPr>
          <p:cNvPr id="34" name="Text 32"/>
          <p:cNvSpPr/>
          <p:nvPr/>
        </p:nvSpPr>
        <p:spPr>
          <a:xfrm>
            <a:off x="2252216" y="4216971"/>
            <a:ext cx="3011165" cy="356592"/>
          </a:xfrm>
          <a:prstGeom prst="rect">
            <a:avLst/>
          </a:prstGeom>
          <a:noFill/>
          <a:ln/>
        </p:spPr>
        <p:txBody>
          <a:bodyPr wrap="squar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Better CPU utilization; pay-per-use clouds benefit greatly</a:t>
            </a:r>
            <a:endParaRPr lang="en-US" sz="900" dirty="0"/>
          </a:p>
        </p:txBody>
      </p:sp>
      <p:sp>
        <p:nvSpPr>
          <p:cNvPr id="35" name="Text 33"/>
          <p:cNvSpPr/>
          <p:nvPr/>
        </p:nvSpPr>
        <p:spPr>
          <a:xfrm>
            <a:off x="5509096" y="4216971"/>
            <a:ext cx="3013546" cy="356592"/>
          </a:xfrm>
          <a:prstGeom prst="rect">
            <a:avLst/>
          </a:prstGeom>
          <a:noFill/>
          <a:ln/>
        </p:spPr>
        <p:txBody>
          <a:bodyPr wrap="square" lIns="0" tIns="0" rIns="0" bIns="0" rtlCol="0" anchor="t"/>
          <a:lstStyle/>
          <a:p>
            <a:pPr algn="l" indent="0" marL="0">
              <a:lnSpc>
                <a:spcPts val="1400"/>
              </a:lnSpc>
              <a:buNone/>
            </a:pPr>
            <a:r>
              <a:rPr lang="en-US" sz="900" dirty="0">
                <a:solidFill>
                  <a:srgbClr val="C2C4B5"/>
                </a:solidFill>
                <a:latin typeface="Bitter" pitchFamily="34" charset="0"/>
                <a:ea typeface="Bitter" pitchFamily="34" charset="-122"/>
                <a:cs typeface="Bitter" pitchFamily="34" charset="-120"/>
              </a:rPr>
              <a:t>Often over-provision for peak; idle threads waste resources</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496119" y="445443"/>
            <a:ext cx="793998" cy="208136"/>
          </a:xfrm>
          <a:prstGeom prst="roundRect">
            <a:avLst>
              <a:gd name="adj" fmla="val 6539"/>
            </a:avLst>
          </a:prstGeom>
          <a:noFill/>
          <a:ln w="4763">
            <a:solidFill>
              <a:srgbClr val="9FA582"/>
            </a:solidFill>
            <a:prstDash val="solid"/>
          </a:ln>
        </p:spPr>
      </p:sp>
      <p:sp>
        <p:nvSpPr>
          <p:cNvPr id="3" name="Text 1"/>
          <p:cNvSpPr/>
          <p:nvPr/>
        </p:nvSpPr>
        <p:spPr>
          <a:xfrm>
            <a:off x="568896" y="484212"/>
            <a:ext cx="648444" cy="130597"/>
          </a:xfrm>
          <a:prstGeom prst="rect">
            <a:avLst/>
          </a:prstGeom>
          <a:noFill/>
          <a:ln/>
        </p:spPr>
        <p:txBody>
          <a:bodyPr wrap="none" lIns="0" tIns="0" rIns="0" bIns="0" rtlCol="0" anchor="t"/>
          <a:lstStyle/>
          <a:p>
            <a:pPr algn="l" indent="0" marL="0">
              <a:lnSpc>
                <a:spcPts val="1000"/>
              </a:lnSpc>
              <a:buNone/>
            </a:pPr>
            <a:r>
              <a:rPr lang="en-US" sz="700" dirty="0">
                <a:solidFill>
                  <a:srgbClr val="9FA582"/>
                </a:solidFill>
                <a:latin typeface="Bitter" pitchFamily="34" charset="0"/>
                <a:ea typeface="Bitter" pitchFamily="34" charset="-122"/>
                <a:cs typeface="Bitter" pitchFamily="34" charset="-120"/>
              </a:rPr>
              <a:t>CASE STUDY 01</a:t>
            </a:r>
            <a:endParaRPr lang="en-US" sz="700" dirty="0"/>
          </a:p>
        </p:txBody>
      </p:sp>
      <p:sp>
        <p:nvSpPr>
          <p:cNvPr id="4" name="Text 2"/>
          <p:cNvSpPr/>
          <p:nvPr/>
        </p:nvSpPr>
        <p:spPr>
          <a:xfrm>
            <a:off x="496119" y="689818"/>
            <a:ext cx="6492032" cy="354360"/>
          </a:xfrm>
          <a:prstGeom prst="rect">
            <a:avLst/>
          </a:prstGeom>
          <a:noFill/>
          <a:ln/>
        </p:spPr>
        <p:txBody>
          <a:bodyPr wrap="none" lIns="0" tIns="0" rIns="0" bIns="0" rtlCol="0" anchor="t"/>
          <a:lstStyle/>
          <a:p>
            <a:pPr algn="l" indent="0" marL="0">
              <a:lnSpc>
                <a:spcPts val="2750"/>
              </a:lnSpc>
              <a:buNone/>
            </a:pPr>
            <a:r>
              <a:rPr lang="en-US" sz="2200" b="1" dirty="0">
                <a:solidFill>
                  <a:srgbClr val="E1E5CD"/>
                </a:solidFill>
                <a:latin typeface="Outfit Bold" pitchFamily="34" charset="0"/>
                <a:ea typeface="Outfit Bold" pitchFamily="34" charset="-122"/>
                <a:cs typeface="Outfit Bold" pitchFamily="34" charset="-120"/>
              </a:rPr>
              <a:t>Capital One — Real-Time Auto Financing Platform</a:t>
            </a:r>
            <a:endParaRPr lang="en-US" sz="2200" dirty="0"/>
          </a:p>
        </p:txBody>
      </p:sp>
      <p:sp>
        <p:nvSpPr>
          <p:cNvPr id="5" name="Text 3"/>
          <p:cNvSpPr/>
          <p:nvPr/>
        </p:nvSpPr>
        <p:spPr>
          <a:xfrm>
            <a:off x="898029" y="1236911"/>
            <a:ext cx="3215283" cy="374228"/>
          </a:xfrm>
          <a:prstGeom prst="rect">
            <a:avLst/>
          </a:prstGeom>
          <a:noFill/>
          <a:ln/>
        </p:spPr>
        <p:txBody>
          <a:bodyPr wrap="none" lIns="0" tIns="0" rIns="0" bIns="0" rtlCol="0" anchor="t"/>
          <a:lstStyle/>
          <a:p>
            <a:pPr algn="ctr" indent="0" marL="0">
              <a:lnSpc>
                <a:spcPts val="2900"/>
              </a:lnSpc>
              <a:buNone/>
            </a:pPr>
            <a:r>
              <a:rPr lang="en-US" sz="2900" b="1" dirty="0">
                <a:solidFill>
                  <a:srgbClr val="C2C4B5"/>
                </a:solidFill>
                <a:latin typeface="Outfit Bold" pitchFamily="34" charset="0"/>
                <a:ea typeface="Outfit Bold" pitchFamily="34" charset="-122"/>
                <a:cs typeface="Outfit Bold" pitchFamily="34" charset="-120"/>
              </a:rPr>
              <a:t>5×</a:t>
            </a:r>
            <a:endParaRPr lang="en-US" sz="2900" dirty="0"/>
          </a:p>
        </p:txBody>
      </p:sp>
      <p:sp>
        <p:nvSpPr>
          <p:cNvPr id="6" name="Text 4"/>
          <p:cNvSpPr/>
          <p:nvPr/>
        </p:nvSpPr>
        <p:spPr>
          <a:xfrm>
            <a:off x="1796876" y="1735857"/>
            <a:ext cx="1417662" cy="177180"/>
          </a:xfrm>
          <a:prstGeom prst="rect">
            <a:avLst/>
          </a:prstGeom>
          <a:noFill/>
          <a:ln/>
        </p:spPr>
        <p:txBody>
          <a:bodyPr wrap="none" lIns="0" tIns="0" rIns="0" bIns="0" rtlCol="0" anchor="t"/>
          <a:lstStyle/>
          <a:p>
            <a:pPr algn="ctr" indent="0" marL="0">
              <a:lnSpc>
                <a:spcPts val="1350"/>
              </a:lnSpc>
              <a:buNone/>
            </a:pPr>
            <a:r>
              <a:rPr lang="en-US" sz="1100" b="1" dirty="0">
                <a:solidFill>
                  <a:srgbClr val="C2C4B5"/>
                </a:solidFill>
                <a:latin typeface="Outfit Bold" pitchFamily="34" charset="0"/>
                <a:ea typeface="Outfit Bold" pitchFamily="34" charset="-122"/>
                <a:cs typeface="Outfit Bold" pitchFamily="34" charset="-120"/>
              </a:rPr>
              <a:t>Throughput</a:t>
            </a:r>
            <a:endParaRPr lang="en-US" sz="1100" dirty="0"/>
          </a:p>
        </p:txBody>
      </p:sp>
      <p:sp>
        <p:nvSpPr>
          <p:cNvPr id="7" name="Text 5"/>
          <p:cNvSpPr/>
          <p:nvPr/>
        </p:nvSpPr>
        <p:spPr>
          <a:xfrm>
            <a:off x="496119" y="1967433"/>
            <a:ext cx="4019178" cy="163264"/>
          </a:xfrm>
          <a:prstGeom prst="rect">
            <a:avLst/>
          </a:prstGeom>
          <a:noFill/>
          <a:ln/>
        </p:spPr>
        <p:txBody>
          <a:bodyPr wrap="none" lIns="0" tIns="0" rIns="0" bIns="0" rtlCol="0" anchor="t"/>
          <a:lstStyle/>
          <a:p>
            <a:pPr algn="ctr" indent="0" marL="0">
              <a:lnSpc>
                <a:spcPts val="1250"/>
              </a:lnSpc>
              <a:buNone/>
            </a:pPr>
            <a:r>
              <a:rPr lang="en-US" sz="850" dirty="0">
                <a:solidFill>
                  <a:srgbClr val="C2C4B5"/>
                </a:solidFill>
                <a:latin typeface="Bitter" pitchFamily="34" charset="0"/>
                <a:ea typeface="Bitter" pitchFamily="34" charset="-122"/>
                <a:cs typeface="Bitter" pitchFamily="34" charset="-120"/>
              </a:rPr>
              <a:t>vs old system</a:t>
            </a:r>
            <a:endParaRPr lang="en-US" sz="850" dirty="0"/>
          </a:p>
        </p:txBody>
      </p:sp>
      <p:sp>
        <p:nvSpPr>
          <p:cNvPr id="8" name="Text 6"/>
          <p:cNvSpPr/>
          <p:nvPr/>
        </p:nvSpPr>
        <p:spPr>
          <a:xfrm>
            <a:off x="5030614" y="1236911"/>
            <a:ext cx="3215283" cy="374228"/>
          </a:xfrm>
          <a:prstGeom prst="rect">
            <a:avLst/>
          </a:prstGeom>
          <a:noFill/>
          <a:ln/>
        </p:spPr>
        <p:txBody>
          <a:bodyPr wrap="none" lIns="0" tIns="0" rIns="0" bIns="0" rtlCol="0" anchor="t"/>
          <a:lstStyle/>
          <a:p>
            <a:pPr algn="ctr" indent="0" marL="0">
              <a:lnSpc>
                <a:spcPts val="2900"/>
              </a:lnSpc>
              <a:buNone/>
            </a:pPr>
            <a:r>
              <a:rPr lang="en-US" sz="2900" b="1" dirty="0">
                <a:solidFill>
                  <a:srgbClr val="C2C4B5"/>
                </a:solidFill>
                <a:latin typeface="Outfit Bold" pitchFamily="34" charset="0"/>
                <a:ea typeface="Outfit Bold" pitchFamily="34" charset="-122"/>
                <a:cs typeface="Outfit Bold" pitchFamily="34" charset="-120"/>
              </a:rPr>
              <a:t>486</a:t>
            </a:r>
            <a:endParaRPr lang="en-US" sz="2900" dirty="0"/>
          </a:p>
        </p:txBody>
      </p:sp>
      <p:sp>
        <p:nvSpPr>
          <p:cNvPr id="9" name="Text 7"/>
          <p:cNvSpPr/>
          <p:nvPr/>
        </p:nvSpPr>
        <p:spPr>
          <a:xfrm>
            <a:off x="5929461" y="1735857"/>
            <a:ext cx="1417662" cy="177180"/>
          </a:xfrm>
          <a:prstGeom prst="rect">
            <a:avLst/>
          </a:prstGeom>
          <a:noFill/>
          <a:ln/>
        </p:spPr>
        <p:txBody>
          <a:bodyPr wrap="none" lIns="0" tIns="0" rIns="0" bIns="0" rtlCol="0" anchor="t"/>
          <a:lstStyle/>
          <a:p>
            <a:pPr algn="ctr" indent="0" marL="0">
              <a:lnSpc>
                <a:spcPts val="1350"/>
              </a:lnSpc>
              <a:buNone/>
            </a:pPr>
            <a:r>
              <a:rPr lang="en-US" sz="1100" b="1" dirty="0">
                <a:solidFill>
                  <a:srgbClr val="C2C4B5"/>
                </a:solidFill>
                <a:latin typeface="Outfit Bold" pitchFamily="34" charset="0"/>
                <a:ea typeface="Outfit Bold" pitchFamily="34" charset="-122"/>
                <a:cs typeface="Outfit Bold" pitchFamily="34" charset="-120"/>
              </a:rPr>
              <a:t>Loan Apps / Min</a:t>
            </a:r>
            <a:endParaRPr lang="en-US" sz="1100" dirty="0"/>
          </a:p>
        </p:txBody>
      </p:sp>
      <p:sp>
        <p:nvSpPr>
          <p:cNvPr id="10" name="Text 8"/>
          <p:cNvSpPr/>
          <p:nvPr/>
        </p:nvSpPr>
        <p:spPr>
          <a:xfrm>
            <a:off x="4628704" y="1967433"/>
            <a:ext cx="4019178" cy="163264"/>
          </a:xfrm>
          <a:prstGeom prst="rect">
            <a:avLst/>
          </a:prstGeom>
          <a:noFill/>
          <a:ln/>
        </p:spPr>
        <p:txBody>
          <a:bodyPr wrap="none" lIns="0" tIns="0" rIns="0" bIns="0" rtlCol="0" anchor="t"/>
          <a:lstStyle/>
          <a:p>
            <a:pPr algn="ctr" indent="0" marL="0">
              <a:lnSpc>
                <a:spcPts val="1250"/>
              </a:lnSpc>
              <a:buNone/>
            </a:pPr>
            <a:r>
              <a:rPr lang="en-US" sz="850" dirty="0">
                <a:solidFill>
                  <a:srgbClr val="C2C4B5"/>
                </a:solidFill>
                <a:latin typeface="Bitter" pitchFamily="34" charset="0"/>
                <a:ea typeface="Bitter" pitchFamily="34" charset="-122"/>
                <a:cs typeface="Bitter" pitchFamily="34" charset="-120"/>
              </a:rPr>
              <a:t>under load</a:t>
            </a:r>
            <a:endParaRPr lang="en-US" sz="850" dirty="0"/>
          </a:p>
        </p:txBody>
      </p:sp>
      <p:sp>
        <p:nvSpPr>
          <p:cNvPr id="11" name="Text 9"/>
          <p:cNvSpPr/>
          <p:nvPr/>
        </p:nvSpPr>
        <p:spPr>
          <a:xfrm>
            <a:off x="898029" y="2368823"/>
            <a:ext cx="3215283" cy="374228"/>
          </a:xfrm>
          <a:prstGeom prst="rect">
            <a:avLst/>
          </a:prstGeom>
          <a:noFill/>
          <a:ln/>
        </p:spPr>
        <p:txBody>
          <a:bodyPr wrap="none" lIns="0" tIns="0" rIns="0" bIns="0" rtlCol="0" anchor="t"/>
          <a:lstStyle/>
          <a:p>
            <a:pPr algn="ctr" indent="0" marL="0">
              <a:lnSpc>
                <a:spcPts val="2900"/>
              </a:lnSpc>
              <a:buNone/>
            </a:pPr>
            <a:r>
              <a:rPr lang="en-US" sz="2900" b="1" dirty="0">
                <a:solidFill>
                  <a:srgbClr val="C2C4B5"/>
                </a:solidFill>
                <a:latin typeface="Outfit Bold" pitchFamily="34" charset="0"/>
                <a:ea typeface="Outfit Bold" pitchFamily="34" charset="-122"/>
                <a:cs typeface="Outfit Bold" pitchFamily="34" charset="-120"/>
              </a:rPr>
              <a:t>180ms</a:t>
            </a:r>
            <a:endParaRPr lang="en-US" sz="2900" dirty="0"/>
          </a:p>
        </p:txBody>
      </p:sp>
      <p:sp>
        <p:nvSpPr>
          <p:cNvPr id="12" name="Text 10"/>
          <p:cNvSpPr/>
          <p:nvPr/>
        </p:nvSpPr>
        <p:spPr>
          <a:xfrm>
            <a:off x="1796876" y="2867769"/>
            <a:ext cx="1417662" cy="177180"/>
          </a:xfrm>
          <a:prstGeom prst="rect">
            <a:avLst/>
          </a:prstGeom>
          <a:noFill/>
          <a:ln/>
        </p:spPr>
        <p:txBody>
          <a:bodyPr wrap="none" lIns="0" tIns="0" rIns="0" bIns="0" rtlCol="0" anchor="t"/>
          <a:lstStyle/>
          <a:p>
            <a:pPr algn="ctr" indent="0" marL="0">
              <a:lnSpc>
                <a:spcPts val="1350"/>
              </a:lnSpc>
              <a:buNone/>
            </a:pPr>
            <a:r>
              <a:rPr lang="en-US" sz="1100" b="1" dirty="0">
                <a:solidFill>
                  <a:srgbClr val="C2C4B5"/>
                </a:solidFill>
                <a:latin typeface="Outfit Bold" pitchFamily="34" charset="0"/>
                <a:ea typeface="Outfit Bold" pitchFamily="34" charset="-122"/>
                <a:cs typeface="Outfit Bold" pitchFamily="34" charset="-120"/>
              </a:rPr>
              <a:t>Response Time</a:t>
            </a:r>
            <a:endParaRPr lang="en-US" sz="1100" dirty="0"/>
          </a:p>
        </p:txBody>
      </p:sp>
      <p:sp>
        <p:nvSpPr>
          <p:cNvPr id="13" name="Text 11"/>
          <p:cNvSpPr/>
          <p:nvPr/>
        </p:nvSpPr>
        <p:spPr>
          <a:xfrm>
            <a:off x="496119" y="3099346"/>
            <a:ext cx="4019178" cy="163264"/>
          </a:xfrm>
          <a:prstGeom prst="rect">
            <a:avLst/>
          </a:prstGeom>
          <a:noFill/>
          <a:ln/>
        </p:spPr>
        <p:txBody>
          <a:bodyPr wrap="none" lIns="0" tIns="0" rIns="0" bIns="0" rtlCol="0" anchor="t"/>
          <a:lstStyle/>
          <a:p>
            <a:pPr algn="ctr" indent="0" marL="0">
              <a:lnSpc>
                <a:spcPts val="1250"/>
              </a:lnSpc>
              <a:buNone/>
            </a:pPr>
            <a:r>
              <a:rPr lang="en-US" sz="850" dirty="0">
                <a:solidFill>
                  <a:srgbClr val="C2C4B5"/>
                </a:solidFill>
                <a:latin typeface="Bitter" pitchFamily="34" charset="0"/>
                <a:ea typeface="Bitter" pitchFamily="34" charset="-122"/>
                <a:cs typeface="Bitter" pitchFamily="34" charset="-120"/>
              </a:rPr>
              <a:t>was minutes</a:t>
            </a:r>
            <a:endParaRPr lang="en-US" sz="850" dirty="0"/>
          </a:p>
        </p:txBody>
      </p:sp>
      <p:sp>
        <p:nvSpPr>
          <p:cNvPr id="14" name="Text 12"/>
          <p:cNvSpPr/>
          <p:nvPr/>
        </p:nvSpPr>
        <p:spPr>
          <a:xfrm>
            <a:off x="5030614" y="2368823"/>
            <a:ext cx="3215283" cy="374228"/>
          </a:xfrm>
          <a:prstGeom prst="rect">
            <a:avLst/>
          </a:prstGeom>
          <a:noFill/>
          <a:ln/>
        </p:spPr>
        <p:txBody>
          <a:bodyPr wrap="none" lIns="0" tIns="0" rIns="0" bIns="0" rtlCol="0" anchor="t"/>
          <a:lstStyle/>
          <a:p>
            <a:pPr algn="ctr" indent="0" marL="0">
              <a:lnSpc>
                <a:spcPts val="2900"/>
              </a:lnSpc>
              <a:buNone/>
            </a:pPr>
            <a:r>
              <a:rPr lang="en-US" sz="2900" b="1" dirty="0">
                <a:solidFill>
                  <a:srgbClr val="C2C4B5"/>
                </a:solidFill>
                <a:latin typeface="Outfit Bold" pitchFamily="34" charset="0"/>
                <a:ea typeface="Outfit Bold" pitchFamily="34" charset="-122"/>
                <a:cs typeface="Outfit Bold" pitchFamily="34" charset="-120"/>
              </a:rPr>
              <a:t>99.99%</a:t>
            </a:r>
            <a:endParaRPr lang="en-US" sz="2900" dirty="0"/>
          </a:p>
        </p:txBody>
      </p:sp>
      <p:sp>
        <p:nvSpPr>
          <p:cNvPr id="15" name="Text 13"/>
          <p:cNvSpPr/>
          <p:nvPr/>
        </p:nvSpPr>
        <p:spPr>
          <a:xfrm>
            <a:off x="5929461" y="2867769"/>
            <a:ext cx="1417662" cy="177180"/>
          </a:xfrm>
          <a:prstGeom prst="rect">
            <a:avLst/>
          </a:prstGeom>
          <a:noFill/>
          <a:ln/>
        </p:spPr>
        <p:txBody>
          <a:bodyPr wrap="none" lIns="0" tIns="0" rIns="0" bIns="0" rtlCol="0" anchor="t"/>
          <a:lstStyle/>
          <a:p>
            <a:pPr algn="ctr" indent="0" marL="0">
              <a:lnSpc>
                <a:spcPts val="1350"/>
              </a:lnSpc>
              <a:buNone/>
            </a:pPr>
            <a:r>
              <a:rPr lang="en-US" sz="1100" b="1" dirty="0">
                <a:solidFill>
                  <a:srgbClr val="C2C4B5"/>
                </a:solidFill>
                <a:latin typeface="Outfit Bold" pitchFamily="34" charset="0"/>
                <a:ea typeface="Outfit Bold" pitchFamily="34" charset="-122"/>
                <a:cs typeface="Outfit Bold" pitchFamily="34" charset="-120"/>
              </a:rPr>
              <a:t>Uptime</a:t>
            </a:r>
            <a:endParaRPr lang="en-US" sz="1100" dirty="0"/>
          </a:p>
        </p:txBody>
      </p:sp>
      <p:sp>
        <p:nvSpPr>
          <p:cNvPr id="16" name="Text 14"/>
          <p:cNvSpPr/>
          <p:nvPr/>
        </p:nvSpPr>
        <p:spPr>
          <a:xfrm>
            <a:off x="4628704" y="3099346"/>
            <a:ext cx="4019178" cy="163264"/>
          </a:xfrm>
          <a:prstGeom prst="rect">
            <a:avLst/>
          </a:prstGeom>
          <a:noFill/>
          <a:ln/>
        </p:spPr>
        <p:txBody>
          <a:bodyPr wrap="none" lIns="0" tIns="0" rIns="0" bIns="0" rtlCol="0" anchor="t"/>
          <a:lstStyle/>
          <a:p>
            <a:pPr algn="ctr" indent="0" marL="0">
              <a:lnSpc>
                <a:spcPts val="1250"/>
              </a:lnSpc>
              <a:buNone/>
            </a:pPr>
            <a:r>
              <a:rPr lang="en-US" sz="850" dirty="0">
                <a:solidFill>
                  <a:srgbClr val="C2C4B5"/>
                </a:solidFill>
                <a:latin typeface="Bitter" pitchFamily="34" charset="0"/>
                <a:ea typeface="Bitter" pitchFamily="34" charset="-122"/>
                <a:cs typeface="Bitter" pitchFamily="34" charset="-120"/>
              </a:rPr>
              <a:t>with audit trail</a:t>
            </a:r>
            <a:endParaRPr lang="en-US" sz="850" dirty="0"/>
          </a:p>
        </p:txBody>
      </p:sp>
      <p:sp>
        <p:nvSpPr>
          <p:cNvPr id="17" name="Text 15"/>
          <p:cNvSpPr/>
          <p:nvPr/>
        </p:nvSpPr>
        <p:spPr>
          <a:xfrm>
            <a:off x="496119" y="3455343"/>
            <a:ext cx="1417662" cy="177180"/>
          </a:xfrm>
          <a:prstGeom prst="rect">
            <a:avLst/>
          </a:prstGeom>
          <a:noFill/>
          <a:ln/>
        </p:spPr>
        <p:txBody>
          <a:bodyPr wrap="none" lIns="0" tIns="0" rIns="0" bIns="0" rtlCol="0" anchor="t"/>
          <a:lstStyle/>
          <a:p>
            <a:pPr algn="l" indent="0" marL="0">
              <a:lnSpc>
                <a:spcPts val="1350"/>
              </a:lnSpc>
              <a:buNone/>
            </a:pPr>
            <a:r>
              <a:rPr lang="en-US" sz="1100" b="1" dirty="0">
                <a:solidFill>
                  <a:srgbClr val="E1E5CD"/>
                </a:solidFill>
                <a:latin typeface="Outfit Bold" pitchFamily="34" charset="0"/>
                <a:ea typeface="Outfit Bold" pitchFamily="34" charset="-122"/>
                <a:cs typeface="Outfit Bold" pitchFamily="34" charset="-120"/>
              </a:rPr>
              <a:t>Stack &amp; Architecture</a:t>
            </a:r>
            <a:endParaRPr lang="en-US" sz="1100" dirty="0"/>
          </a:p>
        </p:txBody>
      </p:sp>
      <p:sp>
        <p:nvSpPr>
          <p:cNvPr id="18" name="Text 16"/>
          <p:cNvSpPr/>
          <p:nvPr/>
        </p:nvSpPr>
        <p:spPr>
          <a:xfrm>
            <a:off x="496119" y="3723233"/>
            <a:ext cx="3937546" cy="943124"/>
          </a:xfrm>
          <a:prstGeom prst="rect">
            <a:avLst/>
          </a:prstGeom>
          <a:noFill/>
          <a:ln/>
        </p:spPr>
        <p:txBody>
          <a:bodyPr wrap="square" lIns="0" tIns="0" rIns="0" bIns="0" rtlCol="0" anchor="t"/>
          <a:lstStyle/>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Akka actors for business logic orchestration</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Kafka as event bus between loan approval steps</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Docker + Kubernetes for elastic scaling</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Cassandra for distributed storage; Spark for ML</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Akka Persistence for event-sourced audit trail (regulatory req.)</a:t>
            </a:r>
            <a:endParaRPr lang="en-US" sz="850" dirty="0"/>
          </a:p>
        </p:txBody>
      </p:sp>
      <p:sp>
        <p:nvSpPr>
          <p:cNvPr id="19" name="Text 17"/>
          <p:cNvSpPr/>
          <p:nvPr/>
        </p:nvSpPr>
        <p:spPr>
          <a:xfrm>
            <a:off x="4715098" y="3455343"/>
            <a:ext cx="1417662" cy="177180"/>
          </a:xfrm>
          <a:prstGeom prst="rect">
            <a:avLst/>
          </a:prstGeom>
          <a:noFill/>
          <a:ln/>
        </p:spPr>
        <p:txBody>
          <a:bodyPr wrap="none" lIns="0" tIns="0" rIns="0" bIns="0" rtlCol="0" anchor="t"/>
          <a:lstStyle/>
          <a:p>
            <a:pPr algn="l" indent="0" marL="0">
              <a:lnSpc>
                <a:spcPts val="1350"/>
              </a:lnSpc>
              <a:buNone/>
            </a:pPr>
            <a:r>
              <a:rPr lang="en-US" sz="1100" b="1" dirty="0">
                <a:solidFill>
                  <a:srgbClr val="E1E5CD"/>
                </a:solidFill>
                <a:latin typeface="Outfit Bold" pitchFamily="34" charset="0"/>
                <a:ea typeface="Outfit Bold" pitchFamily="34" charset="-122"/>
                <a:cs typeface="Outfit Bold" pitchFamily="34" charset="-120"/>
              </a:rPr>
              <a:t>Why It Worked</a:t>
            </a:r>
            <a:endParaRPr lang="en-US" sz="1100" dirty="0"/>
          </a:p>
        </p:txBody>
      </p:sp>
      <p:sp>
        <p:nvSpPr>
          <p:cNvPr id="20" name="Text 18"/>
          <p:cNvSpPr/>
          <p:nvPr/>
        </p:nvSpPr>
        <p:spPr>
          <a:xfrm>
            <a:off x="4715098" y="3723233"/>
            <a:ext cx="3937546" cy="943124"/>
          </a:xfrm>
          <a:prstGeom prst="rect">
            <a:avLst/>
          </a:prstGeom>
          <a:noFill/>
          <a:ln/>
        </p:spPr>
        <p:txBody>
          <a:bodyPr wrap="square" lIns="0" tIns="0" rIns="0" bIns="0" rtlCol="0" anchor="t"/>
          <a:lstStyle/>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Reactive back-pressure around slow credit agencies</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Actor replication = multiple parallel loan pipelines</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Old system: 100 apps/min on a clustered server</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New system: 486/min on a single laptop in testing</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Customers can now pre-qualify instantly, no credit hit</a:t>
            </a:r>
            <a:endParaRPr lang="en-US" sz="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496119" y="868561"/>
            <a:ext cx="806797" cy="208136"/>
          </a:xfrm>
          <a:prstGeom prst="roundRect">
            <a:avLst>
              <a:gd name="adj" fmla="val 6539"/>
            </a:avLst>
          </a:prstGeom>
          <a:noFill/>
          <a:ln w="4763">
            <a:solidFill>
              <a:srgbClr val="9FA582"/>
            </a:solidFill>
            <a:prstDash val="solid"/>
          </a:ln>
        </p:spPr>
      </p:sp>
      <p:sp>
        <p:nvSpPr>
          <p:cNvPr id="3" name="Text 1"/>
          <p:cNvSpPr/>
          <p:nvPr/>
        </p:nvSpPr>
        <p:spPr>
          <a:xfrm>
            <a:off x="568896" y="907331"/>
            <a:ext cx="661243" cy="130597"/>
          </a:xfrm>
          <a:prstGeom prst="rect">
            <a:avLst/>
          </a:prstGeom>
          <a:noFill/>
          <a:ln/>
        </p:spPr>
        <p:txBody>
          <a:bodyPr wrap="none" lIns="0" tIns="0" rIns="0" bIns="0" rtlCol="0" anchor="t"/>
          <a:lstStyle/>
          <a:p>
            <a:pPr algn="l" indent="0" marL="0">
              <a:lnSpc>
                <a:spcPts val="1000"/>
              </a:lnSpc>
              <a:buNone/>
            </a:pPr>
            <a:r>
              <a:rPr lang="en-US" sz="700" dirty="0">
                <a:solidFill>
                  <a:srgbClr val="9FA582"/>
                </a:solidFill>
                <a:latin typeface="Bitter" pitchFamily="34" charset="0"/>
                <a:ea typeface="Bitter" pitchFamily="34" charset="-122"/>
                <a:cs typeface="Bitter" pitchFamily="34" charset="-120"/>
              </a:rPr>
              <a:t>CASE STUDY 02</a:t>
            </a:r>
            <a:endParaRPr lang="en-US" sz="700" dirty="0"/>
          </a:p>
        </p:txBody>
      </p:sp>
      <p:sp>
        <p:nvSpPr>
          <p:cNvPr id="4" name="Text 2"/>
          <p:cNvSpPr/>
          <p:nvPr/>
        </p:nvSpPr>
        <p:spPr>
          <a:xfrm>
            <a:off x="496119" y="1112937"/>
            <a:ext cx="6817147" cy="354360"/>
          </a:xfrm>
          <a:prstGeom prst="rect">
            <a:avLst/>
          </a:prstGeom>
          <a:noFill/>
          <a:ln/>
        </p:spPr>
        <p:txBody>
          <a:bodyPr wrap="none" lIns="0" tIns="0" rIns="0" bIns="0" rtlCol="0" anchor="t"/>
          <a:lstStyle/>
          <a:p>
            <a:pPr algn="l" indent="0" marL="0">
              <a:lnSpc>
                <a:spcPts val="2750"/>
              </a:lnSpc>
              <a:buNone/>
            </a:pPr>
            <a:r>
              <a:rPr lang="en-US" sz="2200" b="1" dirty="0">
                <a:solidFill>
                  <a:srgbClr val="E1E5CD"/>
                </a:solidFill>
                <a:latin typeface="Outfit Bold" pitchFamily="34" charset="0"/>
                <a:ea typeface="Outfit Bold" pitchFamily="34" charset="-122"/>
                <a:cs typeface="Outfit Bold" pitchFamily="34" charset="-120"/>
              </a:rPr>
              <a:t>AutoTrace Fleet Telematics — IoT at 10M Events/Day</a:t>
            </a:r>
            <a:endParaRPr lang="en-US" sz="2200" dirty="0"/>
          </a:p>
        </p:txBody>
      </p:sp>
      <p:pic>
        <p:nvPicPr>
          <p:cNvPr id="5" name="Image 0" descr="preencoded.png">    </p:cNvPr>
          <p:cNvPicPr>
            <a:picLocks noChangeAspect="1"/>
          </p:cNvPicPr>
          <p:nvPr/>
        </p:nvPicPr>
        <p:blipFill>
          <a:blip r:embed="rId1"/>
          <a:stretch>
            <a:fillRect/>
          </a:stretch>
        </p:blipFill>
        <p:spPr>
          <a:xfrm>
            <a:off x="496119" y="1760041"/>
            <a:ext cx="4161383" cy="2358107"/>
          </a:xfrm>
          <a:prstGeom prst="rect">
            <a:avLst/>
          </a:prstGeom>
        </p:spPr>
      </p:pic>
      <p:sp>
        <p:nvSpPr>
          <p:cNvPr id="6" name="Text 3"/>
          <p:cNvSpPr/>
          <p:nvPr/>
        </p:nvSpPr>
        <p:spPr>
          <a:xfrm>
            <a:off x="5979319" y="1694036"/>
            <a:ext cx="1417662" cy="177180"/>
          </a:xfrm>
          <a:prstGeom prst="rect">
            <a:avLst/>
          </a:prstGeom>
          <a:noFill/>
          <a:ln/>
        </p:spPr>
        <p:txBody>
          <a:bodyPr wrap="none" lIns="0" tIns="0" rIns="0" bIns="0" rtlCol="0" anchor="t"/>
          <a:lstStyle/>
          <a:p>
            <a:pPr algn="l" indent="0" marL="0">
              <a:lnSpc>
                <a:spcPts val="1350"/>
              </a:lnSpc>
              <a:buNone/>
            </a:pPr>
            <a:r>
              <a:rPr lang="en-US" sz="1100" b="1" dirty="0">
                <a:solidFill>
                  <a:srgbClr val="E1E5CD"/>
                </a:solidFill>
                <a:latin typeface="Outfit Bold" pitchFamily="34" charset="0"/>
                <a:ea typeface="Outfit Bold" pitchFamily="34" charset="-122"/>
                <a:cs typeface="Outfit Bold" pitchFamily="34" charset="-120"/>
              </a:rPr>
              <a:t>The Setup</a:t>
            </a:r>
            <a:endParaRPr lang="en-US" sz="1100" dirty="0"/>
          </a:p>
        </p:txBody>
      </p:sp>
      <p:sp>
        <p:nvSpPr>
          <p:cNvPr id="7" name="Text 4"/>
          <p:cNvSpPr/>
          <p:nvPr/>
        </p:nvSpPr>
        <p:spPr>
          <a:xfrm>
            <a:off x="5979319" y="1961927"/>
            <a:ext cx="2673251" cy="653058"/>
          </a:xfrm>
          <a:prstGeom prst="rect">
            <a:avLst/>
          </a:prstGeom>
          <a:noFill/>
          <a:ln/>
        </p:spPr>
        <p:txBody>
          <a:bodyPr wrap="square" lIns="0" tIns="0" rIns="0" bIns="0" rtlCol="0" anchor="t"/>
          <a:lstStyle/>
          <a:p>
            <a:pPr algn="l" indent="0" marL="0">
              <a:lnSpc>
                <a:spcPts val="1250"/>
              </a:lnSpc>
              <a:buNone/>
            </a:pPr>
            <a:r>
              <a:rPr lang="en-US" sz="850" dirty="0">
                <a:solidFill>
                  <a:srgbClr val="C2C4B5"/>
                </a:solidFill>
                <a:latin typeface="Bitter" pitchFamily="34" charset="0"/>
                <a:ea typeface="Bitter" pitchFamily="34" charset="-122"/>
                <a:cs typeface="Bitter" pitchFamily="34" charset="-120"/>
              </a:rPr>
              <a:t>OBD-II devices on thousands of trucks stream GPS + engine data 24/7. Fleet managers need real-time harsh-braking alerts, geo-fence events, engine fault codes — in seconds, not batches.</a:t>
            </a:r>
            <a:endParaRPr lang="en-US" sz="850" dirty="0"/>
          </a:p>
        </p:txBody>
      </p:sp>
      <p:sp>
        <p:nvSpPr>
          <p:cNvPr id="8" name="Text 5"/>
          <p:cNvSpPr/>
          <p:nvPr/>
        </p:nvSpPr>
        <p:spPr>
          <a:xfrm>
            <a:off x="5979319" y="2705695"/>
            <a:ext cx="1456432" cy="177180"/>
          </a:xfrm>
          <a:prstGeom prst="rect">
            <a:avLst/>
          </a:prstGeom>
          <a:noFill/>
          <a:ln/>
        </p:spPr>
        <p:txBody>
          <a:bodyPr wrap="none" lIns="0" tIns="0" rIns="0" bIns="0" rtlCol="0" anchor="t"/>
          <a:lstStyle/>
          <a:p>
            <a:pPr algn="l" indent="0" marL="0">
              <a:lnSpc>
                <a:spcPts val="1350"/>
              </a:lnSpc>
              <a:buNone/>
            </a:pPr>
            <a:r>
              <a:rPr lang="en-US" sz="1100" b="1" dirty="0">
                <a:solidFill>
                  <a:srgbClr val="E1E5CD"/>
                </a:solidFill>
                <a:latin typeface="Outfit Bold" pitchFamily="34" charset="0"/>
                <a:ea typeface="Outfit Bold" pitchFamily="34" charset="-122"/>
                <a:cs typeface="Outfit Bold" pitchFamily="34" charset="-120"/>
              </a:rPr>
              <a:t>How Reactive Solves It</a:t>
            </a:r>
            <a:endParaRPr lang="en-US" sz="1100" dirty="0"/>
          </a:p>
        </p:txBody>
      </p:sp>
      <p:sp>
        <p:nvSpPr>
          <p:cNvPr id="9" name="Text 6"/>
          <p:cNvSpPr/>
          <p:nvPr/>
        </p:nvSpPr>
        <p:spPr>
          <a:xfrm>
            <a:off x="5979319" y="2973586"/>
            <a:ext cx="2673251" cy="1269653"/>
          </a:xfrm>
          <a:prstGeom prst="rect">
            <a:avLst/>
          </a:prstGeom>
          <a:noFill/>
          <a:ln/>
        </p:spPr>
        <p:txBody>
          <a:bodyPr wrap="square" lIns="0" tIns="0" rIns="0" bIns="0" rtlCol="0" anchor="t"/>
          <a:lstStyle/>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Scala + Akka Streams consuming Kafka topics</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WebSockets push alerts to dashboard instantly</a:t>
            </a:r>
            <a:endParaRPr lang="en-US" sz="850" dirty="0"/>
          </a:p>
          <a:p>
            <a:pPr algn="l" marL="342900" indent="-342900">
              <a:lnSpc>
                <a:spcPts val="1250"/>
              </a:lnSpc>
              <a:buSzPct val="100000"/>
              <a:buChar char="•"/>
            </a:pPr>
            <a:r>
              <a:rPr lang="en-US" sz="850" i="1" dirty="0">
                <a:solidFill>
                  <a:srgbClr val="C2C4B5"/>
                </a:solidFill>
                <a:latin typeface="Bitter" pitchFamily="34" charset="0"/>
                <a:ea typeface="Bitter" pitchFamily="34" charset="-122"/>
                <a:cs typeface="Bitter" pitchFamily="34" charset="-120"/>
              </a:rPr>
              <a:t>"We never think about scaling — it just scales"</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Kafka retains events → node crash = zero data loss</a:t>
            </a:r>
            <a:endParaRPr lang="en-US" sz="850" dirty="0"/>
          </a:p>
          <a:p>
            <a:pPr algn="l" marL="342900" indent="-342900">
              <a:lnSpc>
                <a:spcPts val="1250"/>
              </a:lnSpc>
              <a:buSzPct val="100000"/>
              <a:buChar char="•"/>
            </a:pPr>
            <a:r>
              <a:rPr lang="en-US" sz="850" dirty="0">
                <a:solidFill>
                  <a:srgbClr val="C2C4B5"/>
                </a:solidFill>
                <a:latin typeface="Bitter" pitchFamily="34" charset="0"/>
                <a:ea typeface="Bitter" pitchFamily="34" charset="-122"/>
                <a:cs typeface="Bitter" pitchFamily="34" charset="-120"/>
              </a:rPr>
              <a:t>Real-time driver scorecards → better safety + lower insurance</a:t>
            </a:r>
            <a:endParaRPr lang="en-US" sz="850" dirty="0"/>
          </a:p>
        </p:txBody>
      </p:sp>
    </p:spTree>
  </p:cSld>
  <p:clrMapOvr>
    <a:masterClrMapping/>
  </p:clrMapOvr>
</p:sld>
</file>

<file path=ppt\tableStyles.xml><?xml version="1.0" encoding="utf-8"?>
<a:tblStyleLst xmlns:a="http://schemas.openxmlformats.org/drawingml/2006/main" def="{5C22544A-7EE6-4342-B048-85BDC9FD1C3A}"/>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